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29634" y="445718"/>
            <a:ext cx="704519" cy="723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3888" y="10104813"/>
            <a:ext cx="246379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3.png"/><Relationship Id="rId7" Type="http://schemas.openxmlformats.org/officeDocument/2006/relationships/image" Target="../media/image2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.png"/><Relationship Id="rId7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2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430462" y="1335087"/>
            <a:ext cx="1265554" cy="414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3078" y="1335087"/>
            <a:ext cx="878967" cy="3045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08262" y="1840547"/>
            <a:ext cx="1897252" cy="2995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97865" y="2233675"/>
            <a:ext cx="259969" cy="1892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67231" y="2191384"/>
            <a:ext cx="917854" cy="23609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674747" y="4658994"/>
            <a:ext cx="3879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Segoe Print"/>
                <a:cs typeface="Segoe Print"/>
              </a:rPr>
              <a:t>∆x</a:t>
            </a:r>
            <a:r>
              <a:rPr sz="900" b="1" dirty="0">
                <a:latin typeface="Segoe Print"/>
                <a:cs typeface="Segoe Print"/>
              </a:rPr>
              <a:t>→0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9195" y="2538729"/>
            <a:ext cx="6055360" cy="2061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36210" algn="l"/>
              </a:tabLst>
            </a:pP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1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derivative</a:t>
            </a:r>
            <a:r>
              <a:rPr sz="1300" b="1" spc="1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1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function</a:t>
            </a:r>
            <a:r>
              <a:rPr sz="1300" b="1" spc="140" dirty="0">
                <a:latin typeface="Segoe Print"/>
                <a:cs typeface="Segoe Print"/>
              </a:rPr>
              <a:t> </a:t>
            </a:r>
            <a:r>
              <a:rPr sz="1300" spc="-5" dirty="0">
                <a:latin typeface="Cambria Math"/>
                <a:cs typeface="Cambria Math"/>
              </a:rPr>
              <a:t>𝒇 </a:t>
            </a:r>
            <a:r>
              <a:rPr sz="1300" spc="50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is</a:t>
            </a:r>
            <a:r>
              <a:rPr sz="1300" b="1" spc="1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that</a:t>
            </a:r>
            <a:r>
              <a:rPr sz="1300" b="1" spc="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function,</a:t>
            </a:r>
            <a:r>
              <a:rPr sz="1300" b="1" spc="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denoted</a:t>
            </a:r>
            <a:r>
              <a:rPr sz="1300" b="1" spc="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by	f' ,</a:t>
            </a:r>
            <a:r>
              <a:rPr sz="1300" b="1" spc="1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whose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300" b="1" spc="-5" dirty="0">
                <a:latin typeface="Segoe Print"/>
                <a:cs typeface="Segoe Print"/>
              </a:rPr>
              <a:t>function</a:t>
            </a:r>
            <a:r>
              <a:rPr sz="1300" b="1" spc="2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(functional)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value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at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any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limit</a:t>
            </a:r>
            <a:r>
              <a:rPr sz="1300" b="1" spc="2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point</a:t>
            </a:r>
            <a:r>
              <a:rPr sz="1300" b="1" spc="2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the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domain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24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endParaRPr sz="1300">
              <a:latin typeface="Segoe Print"/>
              <a:cs typeface="Segoe Print"/>
            </a:endParaRPr>
          </a:p>
          <a:p>
            <a:pPr marL="12700" marR="5080" algn="just">
              <a:lnSpc>
                <a:spcPct val="169200"/>
              </a:lnSpc>
              <a:spcBef>
                <a:spcPts val="5"/>
              </a:spcBef>
            </a:pPr>
            <a:r>
              <a:rPr sz="1300" b="1" spc="-5" dirty="0">
                <a:latin typeface="Segoe Print"/>
                <a:cs typeface="Segoe Print"/>
              </a:rPr>
              <a:t>function f which is in the domain 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function f, denoted by </a:t>
            </a: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350" b="1" spc="7" baseline="49382" dirty="0">
                <a:latin typeface="Segoe Print"/>
                <a:cs typeface="Segoe Print"/>
              </a:rPr>
              <a:t>'</a:t>
            </a:r>
            <a:r>
              <a:rPr sz="1300" b="1" spc="5" dirty="0">
                <a:latin typeface="Segoe Print"/>
                <a:cs typeface="Segoe Print"/>
              </a:rPr>
              <a:t>(x), </a:t>
            </a:r>
            <a:r>
              <a:rPr sz="1300" b="1" spc="-10" dirty="0">
                <a:latin typeface="Segoe Print"/>
                <a:cs typeface="Segoe Print"/>
              </a:rPr>
              <a:t>is  given </a:t>
            </a:r>
            <a:r>
              <a:rPr sz="1300" b="1" spc="-5" dirty="0">
                <a:latin typeface="Segoe Print"/>
                <a:cs typeface="Segoe Print"/>
              </a:rPr>
              <a:t>by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limit 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incremental </a:t>
            </a:r>
            <a:r>
              <a:rPr sz="1300" b="1" spc="-10" dirty="0">
                <a:latin typeface="Segoe Print"/>
                <a:cs typeface="Segoe Print"/>
              </a:rPr>
              <a:t>ratio </a:t>
            </a:r>
            <a:r>
              <a:rPr sz="1300" b="1" spc="-5" dirty="0">
                <a:latin typeface="Segoe Print"/>
                <a:cs typeface="Segoe Print"/>
              </a:rPr>
              <a:t>as the </a:t>
            </a:r>
            <a:r>
              <a:rPr sz="1300" b="1" spc="-10" dirty="0">
                <a:latin typeface="Segoe Print"/>
                <a:cs typeface="Segoe Print"/>
              </a:rPr>
              <a:t>increment </a:t>
            </a:r>
            <a:r>
              <a:rPr sz="1300" b="1" spc="-5" dirty="0">
                <a:latin typeface="Segoe Print"/>
                <a:cs typeface="Segoe Print"/>
              </a:rPr>
              <a:t>in </a:t>
            </a:r>
            <a:r>
              <a:rPr sz="1300" b="1" dirty="0">
                <a:latin typeface="Segoe Print"/>
                <a:cs typeface="Segoe Print"/>
              </a:rPr>
              <a:t>the  </a:t>
            </a:r>
            <a:r>
              <a:rPr sz="1300" b="1" spc="-5" dirty="0">
                <a:latin typeface="Segoe Print"/>
                <a:cs typeface="Segoe Print"/>
              </a:rPr>
              <a:t>independent variable </a:t>
            </a:r>
            <a:r>
              <a:rPr sz="1300" b="1" spc="-10" dirty="0">
                <a:latin typeface="Segoe Print"/>
                <a:cs typeface="Segoe Print"/>
              </a:rPr>
              <a:t>tends </a:t>
            </a:r>
            <a:r>
              <a:rPr sz="1300" b="1" dirty="0">
                <a:latin typeface="Segoe Print"/>
                <a:cs typeface="Segoe Print"/>
              </a:rPr>
              <a:t>to </a:t>
            </a:r>
            <a:r>
              <a:rPr sz="1300" b="1" spc="-5" dirty="0">
                <a:latin typeface="Segoe Print"/>
                <a:cs typeface="Segoe Print"/>
              </a:rPr>
              <a:t>zero. That is in</a:t>
            </a:r>
            <a:r>
              <a:rPr sz="1300" b="1" spc="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notation,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Times New Roman"/>
              <a:cs typeface="Times New Roman"/>
            </a:endParaRPr>
          </a:p>
          <a:p>
            <a:pPr marL="1556385">
              <a:lnSpc>
                <a:spcPct val="100000"/>
              </a:lnSpc>
            </a:pPr>
            <a:r>
              <a:rPr sz="1950" b="1" spc="37" baseline="-42735" dirty="0">
                <a:latin typeface="Segoe Print"/>
                <a:cs typeface="Segoe Print"/>
              </a:rPr>
              <a:t>f</a:t>
            </a:r>
            <a:r>
              <a:rPr sz="1350" b="1" spc="37" baseline="-9259" dirty="0">
                <a:latin typeface="Segoe Print"/>
                <a:cs typeface="Segoe Print"/>
              </a:rPr>
              <a:t>'</a:t>
            </a:r>
            <a:r>
              <a:rPr sz="1350" b="1" spc="37" baseline="-55555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x</a:t>
            </a:r>
            <a:r>
              <a:rPr sz="1950" b="1" spc="-7" baseline="-38461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= lim </a:t>
            </a:r>
            <a:r>
              <a:rPr sz="13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f</a:t>
            </a:r>
            <a:r>
              <a:rPr sz="1950" b="1" u="sng" spc="-15" baseline="2136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x+∆x</a:t>
            </a:r>
            <a:r>
              <a:rPr sz="1950" b="1" u="sng" spc="-7" baseline="2136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-f(x)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= lim</a:t>
            </a:r>
            <a:r>
              <a:rPr sz="13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∆y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45890" y="4613275"/>
            <a:ext cx="14389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91210" algn="l"/>
              </a:tabLst>
            </a:pPr>
            <a:r>
              <a:rPr sz="1300" b="1" spc="-5" dirty="0">
                <a:latin typeface="Segoe Print"/>
                <a:cs typeface="Segoe Print"/>
              </a:rPr>
              <a:t>∆x	</a:t>
            </a:r>
            <a:r>
              <a:rPr sz="1350" b="1" spc="-7" baseline="3086" dirty="0">
                <a:latin typeface="Segoe Print"/>
                <a:cs typeface="Segoe Print"/>
              </a:rPr>
              <a:t>∆x→0</a:t>
            </a:r>
            <a:r>
              <a:rPr sz="1350" b="1" spc="-247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∆x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68058" y="4903215"/>
            <a:ext cx="251574" cy="1746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50950" y="4863972"/>
            <a:ext cx="381101" cy="21094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98980" y="4857114"/>
            <a:ext cx="1011301" cy="22085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91895" y="5312028"/>
            <a:ext cx="198755" cy="25463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54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</a:pPr>
            <a:r>
              <a:rPr sz="1300" spc="-5" dirty="0">
                <a:solidFill>
                  <a:srgbClr val="FFFFFF"/>
                </a:solidFill>
                <a:latin typeface="Cambria Math"/>
                <a:cs typeface="Cambria Math"/>
              </a:rPr>
              <a:t>①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91895" y="5571870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59802" y="5315267"/>
            <a:ext cx="1050162" cy="18465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857808" y="5620892"/>
            <a:ext cx="51149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derivative of a constant is </a:t>
            </a:r>
            <a:r>
              <a:rPr sz="1300" b="1" spc="-10" dirty="0">
                <a:latin typeface="Segoe Print"/>
                <a:cs typeface="Segoe Print"/>
              </a:rPr>
              <a:t>zero; </a:t>
            </a:r>
            <a:r>
              <a:rPr sz="1300" b="1" spc="-5" dirty="0">
                <a:latin typeface="Segoe Print"/>
                <a:cs typeface="Segoe Print"/>
              </a:rPr>
              <a:t>that is, for a constant</a:t>
            </a:r>
            <a:r>
              <a:rPr sz="1300" b="1" spc="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c: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78251" y="6215252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78251" y="6100952"/>
            <a:ext cx="5556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u="sng" spc="-270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</a:t>
            </a:r>
            <a:r>
              <a:rPr sz="1950" b="1" spc="-60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c=0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251327" y="5983350"/>
            <a:ext cx="610235" cy="0"/>
          </a:xfrm>
          <a:custGeom>
            <a:avLst/>
            <a:gdLst/>
            <a:ahLst/>
            <a:cxnLst/>
            <a:rect l="l" t="t" r="r" b="b"/>
            <a:pathLst>
              <a:path w="610235">
                <a:moveTo>
                  <a:pt x="0" y="0"/>
                </a:moveTo>
                <a:lnTo>
                  <a:pt x="609904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251327" y="6434454"/>
            <a:ext cx="610235" cy="0"/>
          </a:xfrm>
          <a:custGeom>
            <a:avLst/>
            <a:gdLst/>
            <a:ahLst/>
            <a:cxnLst/>
            <a:rect l="l" t="t" r="r" b="b"/>
            <a:pathLst>
              <a:path w="610235">
                <a:moveTo>
                  <a:pt x="0" y="0"/>
                </a:moveTo>
                <a:lnTo>
                  <a:pt x="609904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256660" y="5978016"/>
            <a:ext cx="0" cy="462280"/>
          </a:xfrm>
          <a:custGeom>
            <a:avLst/>
            <a:gdLst/>
            <a:ahLst/>
            <a:cxnLst/>
            <a:rect l="l" t="t" r="r" b="b"/>
            <a:pathLst>
              <a:path h="462279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855846" y="5978016"/>
            <a:ext cx="0" cy="462280"/>
          </a:xfrm>
          <a:custGeom>
            <a:avLst/>
            <a:gdLst/>
            <a:ahLst/>
            <a:cxnLst/>
            <a:rect l="l" t="t" r="r" b="b"/>
            <a:pathLst>
              <a:path h="462279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2782951" y="6777608"/>
            <a:ext cx="12903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21105" algn="l"/>
              </a:tabLst>
            </a:pPr>
            <a:r>
              <a:rPr sz="1300" b="1" spc="-5" dirty="0">
                <a:latin typeface="Segoe Print"/>
                <a:cs typeface="Segoe Print"/>
              </a:rPr>
              <a:t>2: y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dirty="0">
                <a:latin typeface="Segoe Print"/>
                <a:cs typeface="Segoe Print"/>
              </a:rPr>
              <a:t>a</a:t>
            </a:r>
            <a:r>
              <a:rPr sz="1300" b="1" dirty="0">
                <a:latin typeface="Cambria Math"/>
                <a:cs typeface="Cambria Math"/>
              </a:rPr>
              <a:t>⟹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50" b="1" spc="82" baseline="30864" dirty="0">
                <a:latin typeface="Segoe Print"/>
                <a:cs typeface="Segoe Print"/>
              </a:rPr>
              <a:t>'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216016" y="6818502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4442840" y="6788276"/>
            <a:ext cx="14490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4273" dirty="0">
                <a:latin typeface="Segoe Print"/>
                <a:cs typeface="Segoe Print"/>
              </a:rPr>
              <a:t>3: </a:t>
            </a:r>
            <a:r>
              <a:rPr sz="1950" b="1" baseline="4273" dirty="0">
                <a:latin typeface="Segoe Print"/>
                <a:cs typeface="Segoe Print"/>
              </a:rPr>
              <a:t>y=5+</a:t>
            </a:r>
            <a:r>
              <a:rPr sz="1300" b="1" spc="280" dirty="0">
                <a:latin typeface="Segoe Print"/>
                <a:cs typeface="Segoe Print"/>
              </a:rPr>
              <a:t> </a:t>
            </a:r>
            <a:r>
              <a:rPr sz="1950" b="1" baseline="4273" dirty="0">
                <a:latin typeface="Segoe Print"/>
                <a:cs typeface="Segoe Print"/>
              </a:rPr>
              <a:t>3</a:t>
            </a:r>
            <a:r>
              <a:rPr sz="1950" b="1" baseline="4273" dirty="0">
                <a:latin typeface="Cambria Math"/>
                <a:cs typeface="Cambria Math"/>
              </a:rPr>
              <a:t>⟹</a:t>
            </a:r>
            <a:r>
              <a:rPr sz="1950" b="1" baseline="4273" dirty="0">
                <a:latin typeface="Segoe Print"/>
                <a:cs typeface="Segoe Print"/>
              </a:rPr>
              <a:t>y</a:t>
            </a:r>
            <a:r>
              <a:rPr sz="1350" b="1" baseline="33950" dirty="0">
                <a:latin typeface="Segoe Print"/>
                <a:cs typeface="Segoe Print"/>
              </a:rPr>
              <a:t>'</a:t>
            </a:r>
            <a:r>
              <a:rPr sz="1950" b="1" baseline="4273" dirty="0">
                <a:latin typeface="Segoe Print"/>
                <a:cs typeface="Segoe Print"/>
              </a:rPr>
              <a:t>=0</a:t>
            </a:r>
            <a:endParaRPr sz="1950" baseline="4273">
              <a:latin typeface="Segoe Print"/>
              <a:cs typeface="Segoe Print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91895" y="7110348"/>
            <a:ext cx="198755" cy="24765"/>
          </a:xfrm>
          <a:custGeom>
            <a:avLst/>
            <a:gdLst/>
            <a:ahLst/>
            <a:cxnLst/>
            <a:rect l="l" t="t" r="r" b="b"/>
            <a:pathLst>
              <a:path w="198755" h="24765">
                <a:moveTo>
                  <a:pt x="0" y="24383"/>
                </a:moveTo>
                <a:lnTo>
                  <a:pt x="198424" y="24383"/>
                </a:lnTo>
                <a:lnTo>
                  <a:pt x="198424" y="0"/>
                </a:lnTo>
                <a:lnTo>
                  <a:pt x="0" y="0"/>
                </a:lnTo>
                <a:lnTo>
                  <a:pt x="0" y="243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91895" y="7317613"/>
            <a:ext cx="198755" cy="48895"/>
          </a:xfrm>
          <a:custGeom>
            <a:avLst/>
            <a:gdLst/>
            <a:ahLst/>
            <a:cxnLst/>
            <a:rect l="l" t="t" r="r" b="b"/>
            <a:pathLst>
              <a:path w="198755" h="48895">
                <a:moveTo>
                  <a:pt x="0" y="48768"/>
                </a:moveTo>
                <a:lnTo>
                  <a:pt x="198424" y="48768"/>
                </a:lnTo>
                <a:lnTo>
                  <a:pt x="198424" y="0"/>
                </a:lnTo>
                <a:lnTo>
                  <a:pt x="0" y="0"/>
                </a:lnTo>
                <a:lnTo>
                  <a:pt x="0" y="487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91895" y="7134732"/>
            <a:ext cx="198755" cy="182880"/>
          </a:xfrm>
          <a:custGeom>
            <a:avLst/>
            <a:gdLst/>
            <a:ahLst/>
            <a:cxnLst/>
            <a:rect l="l" t="t" r="r" b="b"/>
            <a:pathLst>
              <a:path w="198755" h="182879">
                <a:moveTo>
                  <a:pt x="0" y="182879"/>
                </a:moveTo>
                <a:lnTo>
                  <a:pt x="198424" y="182879"/>
                </a:lnTo>
                <a:lnTo>
                  <a:pt x="19842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91895" y="7350378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59802" y="7116762"/>
            <a:ext cx="253352" cy="15493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277683" y="7113587"/>
            <a:ext cx="781177" cy="1605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679195" y="6334531"/>
            <a:ext cx="1732914" cy="136461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Examples:</a:t>
            </a:r>
            <a:endParaRPr sz="1300">
              <a:latin typeface="Segoe Print"/>
              <a:cs typeface="Segoe Print"/>
            </a:endParaRPr>
          </a:p>
          <a:p>
            <a:pPr marL="102870">
              <a:lnSpc>
                <a:spcPct val="100000"/>
              </a:lnSpc>
              <a:spcBef>
                <a:spcPts val="315"/>
              </a:spcBef>
              <a:tabLst>
                <a:tab pos="467995" algn="l"/>
                <a:tab pos="1663700" algn="l"/>
              </a:tabLst>
            </a:pPr>
            <a:r>
              <a:rPr sz="1300" b="1" spc="-5" dirty="0">
                <a:latin typeface="Segoe Print"/>
                <a:cs typeface="Segoe Print"/>
              </a:rPr>
              <a:t>1:	y</a:t>
            </a:r>
            <a:r>
              <a:rPr sz="1300" b="1" spc="-15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7</a:t>
            </a:r>
            <a:r>
              <a:rPr sz="1300" b="1" dirty="0">
                <a:latin typeface="Cambria Math"/>
                <a:cs typeface="Cambria Math"/>
              </a:rPr>
              <a:t>⟹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50" b="1" spc="82" baseline="30864" dirty="0">
                <a:latin typeface="Segoe Print"/>
                <a:cs typeface="Segoe Print"/>
              </a:rPr>
              <a:t>'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1300" spc="-5" dirty="0">
                <a:solidFill>
                  <a:srgbClr val="FFFFFF"/>
                </a:solidFill>
                <a:latin typeface="Cambria Math"/>
                <a:cs typeface="Cambria Math"/>
              </a:rPr>
              <a:t>②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If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=x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350" b="1" spc="22" baseline="30864" dirty="0">
                <a:latin typeface="Segoe Print"/>
                <a:cs typeface="Segoe Print"/>
              </a:rPr>
              <a:t>n</a:t>
            </a:r>
            <a:r>
              <a:rPr sz="1300" b="1" spc="15" dirty="0">
                <a:latin typeface="Segoe Print"/>
                <a:cs typeface="Segoe Print"/>
              </a:rPr>
              <a:t>,</a:t>
            </a:r>
            <a:r>
              <a:rPr sz="1300" b="1" spc="-10" dirty="0">
                <a:latin typeface="Segoe Print"/>
                <a:cs typeface="Segoe Print"/>
              </a:rPr>
              <a:t> then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301110" y="7994141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850007" y="7879841"/>
            <a:ext cx="14058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1350" b="1" spc="30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d</a:t>
            </a:r>
            <a:r>
              <a:rPr sz="1950" b="1" spc="-262" baseline="42735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30864" dirty="0">
                <a:latin typeface="Segoe Print"/>
                <a:cs typeface="Segoe Print"/>
              </a:rPr>
              <a:t>n</a:t>
            </a:r>
            <a:r>
              <a:rPr sz="1300" b="1" spc="5" dirty="0">
                <a:latin typeface="Segoe Print"/>
                <a:cs typeface="Segoe Print"/>
              </a:rPr>
              <a:t>=nx</a:t>
            </a:r>
            <a:r>
              <a:rPr sz="1350" b="1" spc="7" baseline="30864" dirty="0">
                <a:latin typeface="Segoe Print"/>
                <a:cs typeface="Segoe Print"/>
              </a:rPr>
              <a:t>n-1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824607" y="7762239"/>
            <a:ext cx="1463675" cy="0"/>
          </a:xfrm>
          <a:custGeom>
            <a:avLst/>
            <a:gdLst/>
            <a:ahLst/>
            <a:cxnLst/>
            <a:rect l="l" t="t" r="r" b="b"/>
            <a:pathLst>
              <a:path w="1463675">
                <a:moveTo>
                  <a:pt x="0" y="0"/>
                </a:moveTo>
                <a:lnTo>
                  <a:pt x="146329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824607" y="8213343"/>
            <a:ext cx="1463675" cy="0"/>
          </a:xfrm>
          <a:custGeom>
            <a:avLst/>
            <a:gdLst/>
            <a:ahLst/>
            <a:cxnLst/>
            <a:rect l="l" t="t" r="r" b="b"/>
            <a:pathLst>
              <a:path w="1463675">
                <a:moveTo>
                  <a:pt x="0" y="0"/>
                </a:moveTo>
                <a:lnTo>
                  <a:pt x="1463294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829941" y="7756905"/>
            <a:ext cx="0" cy="462280"/>
          </a:xfrm>
          <a:custGeom>
            <a:avLst/>
            <a:gdLst/>
            <a:ahLst/>
            <a:cxnLst/>
            <a:rect l="l" t="t" r="r" b="b"/>
            <a:pathLst>
              <a:path h="462279">
                <a:moveTo>
                  <a:pt x="0" y="0"/>
                </a:moveTo>
                <a:lnTo>
                  <a:pt x="0" y="46177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282566" y="7756905"/>
            <a:ext cx="0" cy="462280"/>
          </a:xfrm>
          <a:custGeom>
            <a:avLst/>
            <a:gdLst/>
            <a:ahLst/>
            <a:cxnLst/>
            <a:rect l="l" t="t" r="r" b="b"/>
            <a:pathLst>
              <a:path h="462279">
                <a:moveTo>
                  <a:pt x="0" y="0"/>
                </a:moveTo>
                <a:lnTo>
                  <a:pt x="0" y="461771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679195" y="8004961"/>
            <a:ext cx="1165225" cy="838835"/>
          </a:xfrm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Examples: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300" b="1" dirty="0">
                <a:latin typeface="Segoe Print"/>
                <a:cs typeface="Segoe Print"/>
              </a:rPr>
              <a:t>1:</a:t>
            </a:r>
            <a:r>
              <a:rPr sz="1300" b="1" spc="-75" dirty="0">
                <a:latin typeface="Segoe Print"/>
                <a:cs typeface="Segoe Print"/>
              </a:rPr>
              <a:t> </a:t>
            </a:r>
            <a:r>
              <a:rPr sz="1300" b="1" spc="-130" dirty="0">
                <a:latin typeface="Segoe Print"/>
                <a:cs typeface="Segoe Print"/>
              </a:rPr>
              <a:t>y=x</a:t>
            </a:r>
            <a:r>
              <a:rPr sz="1350" b="1" spc="-195" baseline="30864" dirty="0">
                <a:latin typeface="Segoe Print"/>
                <a:cs typeface="Segoe Print"/>
              </a:rPr>
              <a:t>7</a:t>
            </a:r>
            <a:r>
              <a:rPr sz="1300" b="1" spc="-130" dirty="0">
                <a:latin typeface="Cambria Math"/>
                <a:cs typeface="Cambria Math"/>
              </a:rPr>
              <a:t>⟹</a:t>
            </a:r>
            <a:r>
              <a:rPr sz="1300" b="1" spc="-130" dirty="0">
                <a:latin typeface="Segoe Print"/>
                <a:cs typeface="Segoe Print"/>
              </a:rPr>
              <a:t>y</a:t>
            </a:r>
            <a:r>
              <a:rPr sz="1350" b="1" spc="-195" baseline="30864" dirty="0">
                <a:latin typeface="Segoe Print"/>
                <a:cs typeface="Segoe Print"/>
              </a:rPr>
              <a:t>'</a:t>
            </a:r>
            <a:r>
              <a:rPr sz="1300" b="1" spc="-130" dirty="0">
                <a:latin typeface="Segoe Print"/>
                <a:cs typeface="Segoe Print"/>
              </a:rPr>
              <a:t>=7x</a:t>
            </a:r>
            <a:r>
              <a:rPr sz="1350" b="1" spc="-195" baseline="30864" dirty="0">
                <a:latin typeface="Segoe Print"/>
                <a:cs typeface="Segoe Print"/>
              </a:rPr>
              <a:t>6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023617" y="8620505"/>
            <a:ext cx="20332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1470" algn="l"/>
                <a:tab pos="1963420" algn="l"/>
              </a:tabLst>
            </a:pPr>
            <a:r>
              <a:rPr sz="1300" b="1" spc="-5" dirty="0">
                <a:latin typeface="Segoe Print"/>
                <a:cs typeface="Segoe Print"/>
              </a:rPr>
              <a:t>,	2: y</a:t>
            </a:r>
            <a:r>
              <a:rPr sz="1300" b="1" spc="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baseline="30864" dirty="0">
                <a:latin typeface="Segoe Print"/>
                <a:cs typeface="Segoe Print"/>
              </a:rPr>
              <a:t>1</a:t>
            </a:r>
            <a:r>
              <a:rPr sz="1350" b="1" spc="75" baseline="30864" dirty="0">
                <a:latin typeface="Segoe Print"/>
                <a:cs typeface="Segoe Print"/>
              </a:rPr>
              <a:t>3</a:t>
            </a:r>
            <a:r>
              <a:rPr sz="1300" b="1" spc="-770" dirty="0">
                <a:latin typeface="Segoe Print"/>
                <a:cs typeface="Segoe Print"/>
              </a:rPr>
              <a:t>y</a:t>
            </a:r>
            <a:r>
              <a:rPr sz="1300" b="1" spc="-745" dirty="0">
                <a:latin typeface="Cambria Math"/>
                <a:cs typeface="Cambria Math"/>
              </a:rPr>
              <a:t>⟹</a:t>
            </a:r>
            <a:r>
              <a:rPr sz="1350" b="1" spc="82" baseline="30864" dirty="0">
                <a:latin typeface="Segoe Print"/>
                <a:cs typeface="Segoe Print"/>
              </a:rPr>
              <a:t>'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13x</a:t>
            </a:r>
            <a:r>
              <a:rPr sz="1350" b="1" baseline="30864" dirty="0">
                <a:latin typeface="Segoe Print"/>
                <a:cs typeface="Segoe Print"/>
              </a:rPr>
              <a:t>12	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293489" y="8620505"/>
            <a:ext cx="14198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3:</a:t>
            </a:r>
            <a:r>
              <a:rPr sz="1300" b="1" spc="-25" dirty="0">
                <a:latin typeface="Segoe Print"/>
                <a:cs typeface="Segoe Print"/>
              </a:rPr>
              <a:t> </a:t>
            </a:r>
            <a:r>
              <a:rPr sz="1300" b="1" spc="-105" dirty="0">
                <a:latin typeface="Segoe Print"/>
                <a:cs typeface="Segoe Print"/>
              </a:rPr>
              <a:t>y=x</a:t>
            </a:r>
            <a:r>
              <a:rPr sz="1350" b="1" spc="-157" baseline="30864" dirty="0">
                <a:latin typeface="Segoe Print"/>
                <a:cs typeface="Segoe Print"/>
              </a:rPr>
              <a:t>-5</a:t>
            </a:r>
            <a:r>
              <a:rPr sz="1300" b="1" spc="-105" dirty="0">
                <a:latin typeface="Cambria Math"/>
                <a:cs typeface="Cambria Math"/>
              </a:rPr>
              <a:t>⟹</a:t>
            </a:r>
            <a:r>
              <a:rPr sz="1300" b="1" spc="-105" dirty="0">
                <a:latin typeface="Segoe Print"/>
                <a:cs typeface="Segoe Print"/>
              </a:rPr>
              <a:t>y</a:t>
            </a:r>
            <a:r>
              <a:rPr sz="1350" b="1" spc="-157" baseline="30864" dirty="0">
                <a:latin typeface="Segoe Print"/>
                <a:cs typeface="Segoe Print"/>
              </a:rPr>
              <a:t>'</a:t>
            </a:r>
            <a:r>
              <a:rPr sz="1300" b="1" spc="-105" dirty="0">
                <a:latin typeface="Segoe Print"/>
                <a:cs typeface="Segoe Print"/>
              </a:rPr>
              <a:t>=-5x</a:t>
            </a:r>
            <a:r>
              <a:rPr sz="1350" b="1" spc="-157" baseline="30864" dirty="0">
                <a:latin typeface="Segoe Print"/>
                <a:cs typeface="Segoe Print"/>
              </a:rPr>
              <a:t>-6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113840" y="9012173"/>
            <a:ext cx="1339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56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222044" y="8914638"/>
            <a:ext cx="537845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4025" algn="l"/>
              </a:tabLst>
            </a:pPr>
            <a:r>
              <a:rPr sz="75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 </a:t>
            </a:r>
            <a:r>
              <a:rPr sz="750" b="1" u="sng" spc="5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750" b="1" dirty="0">
                <a:latin typeface="Segoe Print"/>
                <a:cs typeface="Segoe Print"/>
              </a:rPr>
              <a:t>	</a:t>
            </a:r>
            <a:r>
              <a:rPr sz="75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750">
              <a:latin typeface="Segoe Print"/>
              <a:cs typeface="Segoe Print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663954" y="9039605"/>
            <a:ext cx="95885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b="1" dirty="0">
                <a:latin typeface="Segoe Print"/>
                <a:cs typeface="Segoe Print"/>
              </a:rPr>
              <a:t>2</a:t>
            </a:r>
            <a:endParaRPr sz="750">
              <a:latin typeface="Segoe Print"/>
              <a:cs typeface="Segoe Prin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79195" y="8995409"/>
            <a:ext cx="12693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dirty="0">
                <a:latin typeface="Segoe Print"/>
                <a:cs typeface="Segoe Print"/>
              </a:rPr>
              <a:t>4: </a:t>
            </a:r>
            <a:r>
              <a:rPr sz="1300" b="1" spc="-5" dirty="0">
                <a:latin typeface="Segoe Print"/>
                <a:cs typeface="Segoe Print"/>
              </a:rPr>
              <a:t>y= </a:t>
            </a:r>
            <a:r>
              <a:rPr sz="1300" b="1" spc="-204" dirty="0">
                <a:latin typeface="Segoe Print"/>
                <a:cs typeface="Segoe Print"/>
              </a:rPr>
              <a:t>x</a:t>
            </a:r>
            <a:r>
              <a:rPr sz="1300" b="1" spc="-204" dirty="0">
                <a:latin typeface="Cambria Math"/>
                <a:cs typeface="Cambria Math"/>
              </a:rPr>
              <a:t>⟹</a:t>
            </a:r>
            <a:r>
              <a:rPr sz="1300" b="1" spc="-204" dirty="0">
                <a:latin typeface="Segoe Print"/>
                <a:cs typeface="Segoe Print"/>
              </a:rPr>
              <a:t>y=x</a:t>
            </a:r>
            <a:r>
              <a:rPr sz="1300" b="1" spc="-155" dirty="0">
                <a:latin typeface="Segoe Print"/>
                <a:cs typeface="Segoe Print"/>
              </a:rPr>
              <a:t> </a:t>
            </a:r>
            <a:r>
              <a:rPr sz="1300" b="1" spc="-480" dirty="0">
                <a:latin typeface="Cambria Math"/>
                <a:cs typeface="Cambria Math"/>
              </a:rPr>
              <a:t>⟹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839214" y="8984741"/>
            <a:ext cx="5206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'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000757" y="8948165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000757" y="9129521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741677" y="8995409"/>
            <a:ext cx="4845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2905" algn="l"/>
              </a:tabLst>
            </a:pP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25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200401" y="8896350"/>
            <a:ext cx="1689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1" baseline="-33950" dirty="0">
                <a:latin typeface="Segoe Print"/>
                <a:cs typeface="Segoe Print"/>
              </a:rPr>
              <a:t>-</a:t>
            </a:r>
            <a:r>
              <a:rPr sz="75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750">
              <a:latin typeface="Segoe Print"/>
              <a:cs typeface="Segoe Prin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273554" y="9039605"/>
            <a:ext cx="95885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b="1" dirty="0">
                <a:latin typeface="Segoe Print"/>
                <a:cs typeface="Segoe Print"/>
              </a:rPr>
              <a:t>2</a:t>
            </a:r>
            <a:endParaRPr sz="750">
              <a:latin typeface="Segoe Print"/>
              <a:cs typeface="Segoe Prin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336163" y="8914638"/>
            <a:ext cx="95885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endParaRPr sz="750">
              <a:latin typeface="Segoe Print"/>
              <a:cs typeface="Segoe Prin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336163" y="9039605"/>
            <a:ext cx="95885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b="1" dirty="0">
                <a:latin typeface="Segoe Print"/>
                <a:cs typeface="Segoe Print"/>
              </a:rPr>
              <a:t>2</a:t>
            </a:r>
            <a:endParaRPr sz="750">
              <a:latin typeface="Segoe Print"/>
              <a:cs typeface="Segoe Prin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511422" y="8984741"/>
            <a:ext cx="5206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'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672966" y="8948165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672966" y="9129521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810382" y="8995409"/>
            <a:ext cx="10877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86155" algn="l"/>
              </a:tabLst>
            </a:pPr>
            <a:r>
              <a:rPr sz="1300" b="1" spc="-5" dirty="0">
                <a:latin typeface="Segoe Print"/>
                <a:cs typeface="Segoe Print"/>
              </a:rPr>
              <a:t>5: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90" dirty="0">
                <a:latin typeface="Segoe Print"/>
                <a:cs typeface="Segoe Print"/>
              </a:rPr>
              <a:t> </a:t>
            </a:r>
            <a:r>
              <a:rPr sz="1300" b="1" spc="-770" dirty="0">
                <a:latin typeface="Segoe Print"/>
                <a:cs typeface="Segoe Print"/>
              </a:rPr>
              <a:t>y</a:t>
            </a:r>
            <a:r>
              <a:rPr sz="1300" b="1" spc="-480" dirty="0">
                <a:latin typeface="Cambria Math"/>
                <a:cs typeface="Cambria Math"/>
              </a:rPr>
              <a:t>⟹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872865" y="8904884"/>
            <a:ext cx="95885" cy="2755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75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75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750" b="1" dirty="0">
                <a:latin typeface="Segoe Print"/>
                <a:cs typeface="Segoe Print"/>
              </a:rPr>
              <a:t>2</a:t>
            </a:r>
            <a:endParaRPr sz="750">
              <a:latin typeface="Segoe Print"/>
              <a:cs typeface="Segoe Print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1304797" y="9516617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0" y="0"/>
                </a:moveTo>
                <a:lnTo>
                  <a:pt x="17830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1141272" y="9219438"/>
            <a:ext cx="101409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80744" algn="l"/>
              </a:tabLst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22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22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46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070861" y="9448291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980945" y="9522967"/>
            <a:ext cx="1987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7" baseline="-6410" dirty="0">
                <a:latin typeface="Segoe Print"/>
                <a:cs typeface="Segoe Print"/>
              </a:rPr>
              <a:t>x</a:t>
            </a:r>
            <a:r>
              <a:rPr sz="900" b="1" dirty="0">
                <a:latin typeface="Segoe Print"/>
                <a:cs typeface="Segoe Print"/>
              </a:rPr>
              <a:t>3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79195" y="9344659"/>
            <a:ext cx="17291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21460" algn="l"/>
              </a:tabLst>
            </a:pPr>
            <a:r>
              <a:rPr sz="1300" b="1" dirty="0">
                <a:latin typeface="Segoe Print"/>
                <a:cs typeface="Segoe Print"/>
              </a:rPr>
              <a:t>6</a:t>
            </a:r>
            <a:r>
              <a:rPr sz="1300" b="1" spc="-5" dirty="0">
                <a:latin typeface="Segoe Print"/>
                <a:cs typeface="Segoe Print"/>
              </a:rPr>
              <a:t>: y=</a:t>
            </a:r>
            <a:r>
              <a:rPr sz="1300" b="1" spc="-225" dirty="0">
                <a:latin typeface="Segoe Print"/>
                <a:cs typeface="Segoe Print"/>
              </a:rPr>
              <a:t> </a:t>
            </a:r>
            <a:r>
              <a:rPr sz="1125" b="1" spc="-615" baseline="-37037" dirty="0">
                <a:latin typeface="Segoe Print"/>
                <a:cs typeface="Segoe Print"/>
              </a:rPr>
              <a:t>3</a:t>
            </a:r>
            <a:r>
              <a:rPr sz="1950" b="1" spc="1012" baseline="-49145" dirty="0">
                <a:latin typeface="Cambria Math"/>
                <a:cs typeface="Cambria Math"/>
              </a:rPr>
              <a:t> </a:t>
            </a:r>
            <a:r>
              <a:rPr sz="1950" b="1" spc="-7" baseline="-53418" dirty="0">
                <a:latin typeface="Segoe Print"/>
                <a:cs typeface="Segoe Print"/>
              </a:rPr>
              <a:t>x</a:t>
            </a:r>
            <a:r>
              <a:rPr sz="1350" b="1" baseline="-52469" dirty="0">
                <a:latin typeface="Segoe Print"/>
                <a:cs typeface="Segoe Print"/>
              </a:rPr>
              <a:t>5</a:t>
            </a:r>
            <a:r>
              <a:rPr sz="1350" b="1" spc="-157" baseline="-52469" dirty="0">
                <a:latin typeface="Segoe Print"/>
                <a:cs typeface="Segoe Print"/>
              </a:rPr>
              <a:t> </a:t>
            </a:r>
            <a:r>
              <a:rPr sz="1300" b="1" spc="20" dirty="0">
                <a:latin typeface="Cambria Math"/>
                <a:cs typeface="Cambria Math"/>
              </a:rPr>
              <a:t>⟹</a:t>
            </a:r>
            <a:r>
              <a:rPr sz="1300" b="1" dirty="0">
                <a:latin typeface="Cambria Math"/>
                <a:cs typeface="Cambria Math"/>
              </a:rPr>
              <a:t> </a:t>
            </a:r>
            <a:r>
              <a:rPr sz="1300" b="1" spc="-6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y=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20" dirty="0">
                <a:latin typeface="Cambria Math"/>
                <a:cs typeface="Cambria Math"/>
              </a:rPr>
              <a:t>⟹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668651" y="9249917"/>
            <a:ext cx="1822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1" baseline="-33950" dirty="0">
                <a:latin typeface="Segoe Print"/>
                <a:cs typeface="Segoe Print"/>
              </a:rPr>
              <a:t>-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741802" y="9324847"/>
            <a:ext cx="3111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b="1" spc="60" dirty="0">
                <a:latin typeface="Segoe Print"/>
                <a:cs typeface="Segoe Print"/>
              </a:rPr>
              <a:t>3</a:t>
            </a:r>
            <a:r>
              <a:rPr sz="1950" b="1" spc="30" baseline="-6410" dirty="0">
                <a:latin typeface="Cambria Math"/>
                <a:cs typeface="Cambria Math"/>
              </a:rPr>
              <a:t>⟹</a:t>
            </a:r>
            <a:endParaRPr sz="1950" baseline="-6410">
              <a:latin typeface="Cambria Math"/>
              <a:cs typeface="Cambria Math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121279" y="9333686"/>
            <a:ext cx="5206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'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387978" y="9219438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387978" y="9455911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380614" y="9344659"/>
            <a:ext cx="12693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320" algn="l"/>
                <a:tab pos="1167765" algn="l"/>
              </a:tabLst>
            </a:pP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26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-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624198" y="9249917"/>
            <a:ext cx="1822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1" baseline="-33950" dirty="0">
                <a:latin typeface="Segoe Print"/>
                <a:cs typeface="Segoe Print"/>
              </a:rPr>
              <a:t>-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8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697351" y="9375139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3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394197" y="9333686"/>
            <a:ext cx="5206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'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578477" y="9344659"/>
            <a:ext cx="10972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7: </a:t>
            </a:r>
            <a:r>
              <a:rPr sz="1300" b="1" dirty="0">
                <a:latin typeface="Segoe Print"/>
                <a:cs typeface="Segoe Print"/>
              </a:rPr>
              <a:t>y=x</a:t>
            </a:r>
            <a:r>
              <a:rPr sz="1300" b="1" dirty="0">
                <a:latin typeface="Cambria Math"/>
                <a:cs typeface="Cambria Math"/>
              </a:rPr>
              <a:t>⟹</a:t>
            </a:r>
            <a:r>
              <a:rPr sz="1300" b="1" dirty="0">
                <a:latin typeface="Segoe Print"/>
                <a:cs typeface="Segoe Print"/>
              </a:rPr>
              <a:t>y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=1</a:t>
            </a:r>
            <a:endParaRPr sz="13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2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91895" y="1329181"/>
            <a:ext cx="264160" cy="35052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12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5"/>
              </a:spcBef>
            </a:pPr>
            <a:r>
              <a:rPr sz="1300" spc="-5" dirty="0">
                <a:solidFill>
                  <a:srgbClr val="FFFFFF"/>
                </a:solidFill>
                <a:latin typeface="Cambria Math"/>
                <a:cs typeface="Cambria Math"/>
              </a:rPr>
              <a:t>③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91895" y="1685035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27112" y="1337373"/>
            <a:ext cx="322072" cy="2030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26908" y="1350962"/>
            <a:ext cx="806068" cy="19418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00287" y="1333182"/>
            <a:ext cx="710438" cy="2805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91497" y="1333182"/>
            <a:ext cx="369442" cy="2104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79195" y="1716684"/>
            <a:ext cx="6050915" cy="607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6900"/>
              </a:lnSpc>
              <a:spcBef>
                <a:spcPts val="100"/>
              </a:spcBef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derivative of a constant multiplied by a function is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constant  multiplied by the derivative 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original</a:t>
            </a:r>
            <a:r>
              <a:rPr sz="1300" b="1" spc="3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function: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32302" y="2619501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932302" y="2505201"/>
            <a:ext cx="12477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u="sng" spc="-270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 </a:t>
            </a:r>
            <a:r>
              <a:rPr sz="1300" b="1" spc="-10" dirty="0">
                <a:latin typeface="Segoe Print"/>
                <a:cs typeface="Segoe Print"/>
              </a:rPr>
              <a:t>f(x)=c </a:t>
            </a: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1350" b="1" spc="330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906902" y="2387599"/>
            <a:ext cx="1299210" cy="0"/>
          </a:xfrm>
          <a:custGeom>
            <a:avLst/>
            <a:gdLst/>
            <a:ahLst/>
            <a:cxnLst/>
            <a:rect l="l" t="t" r="r" b="b"/>
            <a:pathLst>
              <a:path w="1299210">
                <a:moveTo>
                  <a:pt x="0" y="0"/>
                </a:moveTo>
                <a:lnTo>
                  <a:pt x="129870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06902" y="2838703"/>
            <a:ext cx="1299210" cy="0"/>
          </a:xfrm>
          <a:custGeom>
            <a:avLst/>
            <a:gdLst/>
            <a:ahLst/>
            <a:cxnLst/>
            <a:rect l="l" t="t" r="r" b="b"/>
            <a:pathLst>
              <a:path w="1299210">
                <a:moveTo>
                  <a:pt x="0" y="0"/>
                </a:moveTo>
                <a:lnTo>
                  <a:pt x="129870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12236" y="2382265"/>
            <a:ext cx="0" cy="462280"/>
          </a:xfrm>
          <a:custGeom>
            <a:avLst/>
            <a:gdLst/>
            <a:ahLst/>
            <a:cxnLst/>
            <a:rect l="l" t="t" r="r" b="b"/>
            <a:pathLst>
              <a:path h="462280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200271" y="2382265"/>
            <a:ext cx="0" cy="462280"/>
          </a:xfrm>
          <a:custGeom>
            <a:avLst/>
            <a:gdLst/>
            <a:ahLst/>
            <a:cxnLst/>
            <a:rect l="l" t="t" r="r" b="b"/>
            <a:pathLst>
              <a:path h="462280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79195" y="2806953"/>
            <a:ext cx="10998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Examples: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79195" y="3290442"/>
            <a:ext cx="2639695" cy="953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8460" algn="l"/>
              </a:tabLst>
            </a:pPr>
            <a:r>
              <a:rPr sz="1300" b="1" dirty="0">
                <a:latin typeface="Segoe Print"/>
                <a:cs typeface="Segoe Print"/>
              </a:rPr>
              <a:t>1:	</a:t>
            </a: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=3x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20" dirty="0">
                <a:latin typeface="Cambria Math"/>
                <a:cs typeface="Cambria Math"/>
              </a:rPr>
              <a:t>⟹ </a:t>
            </a: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1350" b="1" spc="30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=3.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2x</a:t>
            </a:r>
            <a:r>
              <a:rPr sz="1950" b="1" spc="-11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=6x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</a:pPr>
            <a:r>
              <a:rPr sz="1300" b="1" dirty="0">
                <a:latin typeface="Segoe Print"/>
                <a:cs typeface="Segoe Print"/>
              </a:rPr>
              <a:t>2: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1300" b="1" dirty="0">
                <a:latin typeface="Segoe Print"/>
                <a:cs typeface="Segoe Print"/>
              </a:rPr>
              <a:t>3: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45260" y="3666871"/>
            <a:ext cx="2701925" cy="576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20"/>
              </a:lnSpc>
              <a:spcBef>
                <a:spcPts val="95"/>
              </a:spcBef>
            </a:pP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950" b="1" spc="-45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-7" baseline="30864" dirty="0">
                <a:latin typeface="Segoe Print"/>
                <a:cs typeface="Segoe Print"/>
              </a:rPr>
              <a:t>7</a:t>
            </a:r>
            <a:r>
              <a:rPr sz="1350" b="1" spc="322" baseline="30864" dirty="0">
                <a:latin typeface="Segoe Print"/>
                <a:cs typeface="Segoe Print"/>
              </a:rPr>
              <a:t> </a:t>
            </a:r>
            <a:r>
              <a:rPr sz="1300" b="1" spc="20" dirty="0">
                <a:latin typeface="Cambria Math"/>
                <a:cs typeface="Cambria Math"/>
              </a:rPr>
              <a:t>⟹</a:t>
            </a:r>
            <a:r>
              <a:rPr sz="1300" b="1" spc="215" dirty="0">
                <a:latin typeface="Cambria Math"/>
                <a:cs typeface="Cambria Math"/>
              </a:rPr>
              <a:t> </a:t>
            </a: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1350" b="1" spc="247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300" b="1" spc="280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7x</a:t>
            </a:r>
            <a:r>
              <a:rPr sz="1350" b="1" spc="22" baseline="33950" dirty="0">
                <a:latin typeface="Segoe Print"/>
                <a:cs typeface="Segoe Print"/>
              </a:rPr>
              <a:t>6</a:t>
            </a:r>
            <a:r>
              <a:rPr sz="900" b="1" spc="2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1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14</a:t>
            </a:r>
            <a:r>
              <a:rPr sz="1950" b="1" spc="-45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-7" baseline="30864" dirty="0">
                <a:latin typeface="Segoe Print"/>
                <a:cs typeface="Segoe Print"/>
              </a:rPr>
              <a:t>6</a:t>
            </a:r>
            <a:endParaRPr sz="1350" baseline="30864">
              <a:latin typeface="Segoe Print"/>
              <a:cs typeface="Segoe Print"/>
            </a:endParaRPr>
          </a:p>
          <a:p>
            <a:pPr marL="428625">
              <a:lnSpc>
                <a:spcPts val="1220"/>
              </a:lnSpc>
              <a:tabLst>
                <a:tab pos="1525905" algn="l"/>
                <a:tab pos="2307590" algn="l"/>
              </a:tabLst>
            </a:pPr>
            <a:r>
              <a:rPr sz="1300" b="1" spc="-5" dirty="0">
                <a:latin typeface="Segoe Print"/>
                <a:cs typeface="Segoe Print"/>
              </a:rPr>
              <a:t>3	3	3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300" b="1" spc="-5" dirty="0">
                <a:latin typeface="Segoe Print"/>
                <a:cs typeface="Segoe Print"/>
              </a:rPr>
              <a:t>y=-2x</a:t>
            </a:r>
            <a:r>
              <a:rPr sz="1350" b="1" spc="-7" baseline="30864" dirty="0">
                <a:latin typeface="Segoe Print"/>
                <a:cs typeface="Segoe Print"/>
              </a:rPr>
              <a:t>4 </a:t>
            </a:r>
            <a:r>
              <a:rPr sz="1300" b="1" spc="20" dirty="0">
                <a:latin typeface="Cambria Math"/>
                <a:cs typeface="Cambria Math"/>
              </a:rPr>
              <a:t>⟹</a:t>
            </a:r>
            <a:r>
              <a:rPr sz="1300" b="1" spc="75" dirty="0">
                <a:latin typeface="Cambria Math"/>
                <a:cs typeface="Cambria Math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y</a:t>
            </a:r>
            <a:r>
              <a:rPr sz="1350" b="1" spc="7" baseline="30864" dirty="0">
                <a:latin typeface="Segoe Print"/>
                <a:cs typeface="Segoe Print"/>
              </a:rPr>
              <a:t>'</a:t>
            </a:r>
            <a:r>
              <a:rPr sz="1300" b="1" spc="5" dirty="0">
                <a:latin typeface="Segoe Print"/>
                <a:cs typeface="Segoe Print"/>
              </a:rPr>
              <a:t>=-8x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91895" y="4478146"/>
            <a:ext cx="198755" cy="27305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438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sz="1300" spc="-5" dirty="0">
                <a:solidFill>
                  <a:srgbClr val="FFFFFF"/>
                </a:solidFill>
                <a:latin typeface="Cambria Math"/>
                <a:cs typeface="Cambria Math"/>
              </a:rPr>
              <a:t>④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91895" y="4756276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59802" y="4486084"/>
            <a:ext cx="311150" cy="1921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343596" y="4506150"/>
            <a:ext cx="386841" cy="1758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805495" y="4482147"/>
            <a:ext cx="356869" cy="1990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79195" y="4879975"/>
            <a:ext cx="46348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13155" algn="l"/>
              </a:tabLst>
            </a:pPr>
            <a:r>
              <a:rPr sz="1300" b="1" spc="-5" dirty="0">
                <a:latin typeface="Segoe Print"/>
                <a:cs typeface="Segoe Print"/>
              </a:rPr>
              <a:t>If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7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g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and </a:t>
            </a:r>
            <a:r>
              <a:rPr sz="1300" b="1" spc="-10" dirty="0">
                <a:latin typeface="Segoe Print"/>
                <a:cs typeface="Segoe Print"/>
              </a:rPr>
              <a:t>h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are differentiable functions,</a:t>
            </a:r>
            <a:r>
              <a:rPr sz="1300" b="1" spc="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119629" y="5474588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119629" y="5360288"/>
            <a:ext cx="28727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u="sng" spc="-270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+g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+h(x) </a:t>
            </a:r>
            <a:r>
              <a:rPr sz="1300" b="1" spc="15" dirty="0">
                <a:latin typeface="Segoe Print"/>
                <a:cs typeface="Segoe Print"/>
              </a:rPr>
              <a:t>=f</a:t>
            </a:r>
            <a:r>
              <a:rPr sz="1350" b="1" spc="22" baseline="49382" dirty="0">
                <a:latin typeface="Segoe Print"/>
                <a:cs typeface="Segoe Print"/>
              </a:rPr>
              <a:t>'</a:t>
            </a:r>
            <a:r>
              <a:rPr sz="1350" b="1" spc="22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+g</a:t>
            </a:r>
            <a:r>
              <a:rPr sz="1350" b="1" spc="15" baseline="30864" dirty="0">
                <a:latin typeface="Segoe Print"/>
                <a:cs typeface="Segoe Print"/>
              </a:rPr>
              <a:t>'</a:t>
            </a:r>
            <a:r>
              <a:rPr sz="1350" b="1" spc="15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+h</a:t>
            </a:r>
            <a:r>
              <a:rPr sz="1350" b="1" spc="22" baseline="46296" dirty="0">
                <a:latin typeface="Segoe Print"/>
                <a:cs typeface="Segoe Print"/>
              </a:rPr>
              <a:t>'</a:t>
            </a:r>
            <a:r>
              <a:rPr sz="1350" b="1" spc="-254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094229" y="5242432"/>
            <a:ext cx="2924175" cy="0"/>
          </a:xfrm>
          <a:custGeom>
            <a:avLst/>
            <a:gdLst/>
            <a:ahLst/>
            <a:cxnLst/>
            <a:rect l="l" t="t" r="r" b="b"/>
            <a:pathLst>
              <a:path w="2924175">
                <a:moveTo>
                  <a:pt x="0" y="0"/>
                </a:moveTo>
                <a:lnTo>
                  <a:pt x="292366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094229" y="5693790"/>
            <a:ext cx="2924175" cy="0"/>
          </a:xfrm>
          <a:custGeom>
            <a:avLst/>
            <a:gdLst/>
            <a:ahLst/>
            <a:cxnLst/>
            <a:rect l="l" t="t" r="r" b="b"/>
            <a:pathLst>
              <a:path w="2924175">
                <a:moveTo>
                  <a:pt x="0" y="0"/>
                </a:moveTo>
                <a:lnTo>
                  <a:pt x="292366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099564" y="5237048"/>
            <a:ext cx="0" cy="462280"/>
          </a:xfrm>
          <a:custGeom>
            <a:avLst/>
            <a:gdLst/>
            <a:ahLst/>
            <a:cxnLst/>
            <a:rect l="l" t="t" r="r" b="b"/>
            <a:pathLst>
              <a:path h="462279">
                <a:moveTo>
                  <a:pt x="0" y="0"/>
                </a:moveTo>
                <a:lnTo>
                  <a:pt x="0" y="46207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012563" y="5237048"/>
            <a:ext cx="0" cy="462280"/>
          </a:xfrm>
          <a:custGeom>
            <a:avLst/>
            <a:gdLst/>
            <a:ahLst/>
            <a:cxnLst/>
            <a:rect l="l" t="t" r="r" b="b"/>
            <a:pathLst>
              <a:path h="462279">
                <a:moveTo>
                  <a:pt x="0" y="0"/>
                </a:moveTo>
                <a:lnTo>
                  <a:pt x="0" y="462076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679195" y="5662040"/>
            <a:ext cx="10998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Examples: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79195" y="6145148"/>
            <a:ext cx="5310505" cy="1003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8460" algn="l"/>
              </a:tabLst>
            </a:pPr>
            <a:r>
              <a:rPr sz="1300" b="1" dirty="0">
                <a:latin typeface="Segoe Print"/>
                <a:cs typeface="Segoe Print"/>
              </a:rPr>
              <a:t>1:	</a:t>
            </a: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=5x </a:t>
            </a:r>
            <a:r>
              <a:rPr sz="1350" b="1" spc="7" baseline="30864" dirty="0">
                <a:latin typeface="Segoe Print"/>
                <a:cs typeface="Segoe Print"/>
              </a:rPr>
              <a:t>5</a:t>
            </a:r>
            <a:r>
              <a:rPr sz="1300" b="1" spc="5" dirty="0">
                <a:latin typeface="Segoe Print"/>
                <a:cs typeface="Segoe Print"/>
              </a:rPr>
              <a:t>-3x 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+6x+1</a:t>
            </a:r>
            <a:r>
              <a:rPr sz="1300" b="1" spc="5" dirty="0">
                <a:latin typeface="Cambria Math"/>
                <a:cs typeface="Cambria Math"/>
              </a:rPr>
              <a:t>⟹ </a:t>
            </a: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1350" b="1" spc="30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=25x</a:t>
            </a:r>
            <a:r>
              <a:rPr sz="1300" b="1" spc="-390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4</a:t>
            </a:r>
            <a:r>
              <a:rPr sz="1300" b="1" dirty="0">
                <a:latin typeface="Segoe Print"/>
                <a:cs typeface="Segoe Print"/>
              </a:rPr>
              <a:t>-6x+6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  <a:tabLst>
                <a:tab pos="378460" algn="l"/>
              </a:tabLst>
            </a:pPr>
            <a:r>
              <a:rPr sz="1300" b="1" dirty="0">
                <a:latin typeface="Segoe Print"/>
                <a:cs typeface="Segoe Print"/>
              </a:rPr>
              <a:t>2:	</a:t>
            </a: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950" b="1" spc="30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=3x</a:t>
            </a:r>
            <a:r>
              <a:rPr sz="1300" b="1" spc="-320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100</a:t>
            </a:r>
            <a:r>
              <a:rPr sz="1300" b="1" dirty="0">
                <a:latin typeface="Segoe Print"/>
                <a:cs typeface="Segoe Print"/>
              </a:rPr>
              <a:t>-24x</a:t>
            </a:r>
            <a:r>
              <a:rPr sz="1300" b="1" spc="-225" dirty="0">
                <a:latin typeface="Segoe Print"/>
                <a:cs typeface="Segoe Print"/>
              </a:rPr>
              <a:t> 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+7x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-x-2</a:t>
            </a:r>
            <a:r>
              <a:rPr sz="1300" b="1" spc="5" dirty="0">
                <a:latin typeface="Cambria Math"/>
                <a:cs typeface="Cambria Math"/>
              </a:rPr>
              <a:t>⟹</a:t>
            </a:r>
            <a:r>
              <a:rPr sz="1300" b="1" spc="215" dirty="0">
                <a:latin typeface="Cambria Math"/>
                <a:cs typeface="Cambria Math"/>
              </a:rPr>
              <a:t> </a:t>
            </a: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1350" b="1" spc="262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=300x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50" b="1" spc="7" baseline="30864" dirty="0">
                <a:latin typeface="Segoe Print"/>
                <a:cs typeface="Segoe Print"/>
              </a:rPr>
              <a:t>99</a:t>
            </a:r>
            <a:r>
              <a:rPr sz="1300" b="1" spc="5" dirty="0">
                <a:latin typeface="Segoe Print"/>
                <a:cs typeface="Segoe Print"/>
              </a:rPr>
              <a:t>-72x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+14x-11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1300" b="1" dirty="0">
                <a:latin typeface="Segoe Print"/>
                <a:cs typeface="Segoe Print"/>
              </a:rPr>
              <a:t>3: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367282" y="6960234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1808733" y="6739508"/>
            <a:ext cx="2336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-21367" dirty="0">
                <a:latin typeface="Segoe Print"/>
                <a:cs typeface="Segoe Print"/>
              </a:rPr>
              <a:t>x</a:t>
            </a:r>
            <a:r>
              <a:rPr sz="1950" b="1" spc="-465" baseline="-21367" dirty="0">
                <a:latin typeface="Segoe Print"/>
                <a:cs typeface="Segoe Print"/>
              </a:rPr>
              <a:t> </a:t>
            </a:r>
            <a:r>
              <a:rPr sz="900" b="1" dirty="0">
                <a:latin typeface="Segoe Print"/>
                <a:cs typeface="Segoe Print"/>
              </a:rPr>
              <a:t>4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855977" y="7036688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821433" y="7054722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4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587753" y="6914768"/>
            <a:ext cx="91249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5975" algn="l"/>
              </a:tabLst>
            </a:pPr>
            <a:r>
              <a:rPr sz="900" b="1" dirty="0">
                <a:latin typeface="Segoe Print"/>
                <a:cs typeface="Segoe Print"/>
              </a:rPr>
              <a:t>5	3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45260" y="6930008"/>
            <a:ext cx="186626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7905" algn="l"/>
              </a:tabLst>
            </a:pPr>
            <a:r>
              <a:rPr sz="1950" b="1" baseline="2136" dirty="0">
                <a:latin typeface="Segoe Print"/>
                <a:cs typeface="Segoe Print"/>
              </a:rPr>
              <a:t>y=</a:t>
            </a:r>
            <a:r>
              <a:rPr sz="1300" b="1" spc="330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2x</a:t>
            </a:r>
            <a:r>
              <a:rPr sz="1950" b="1" spc="577" baseline="2136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-	+5x</a:t>
            </a:r>
            <a:r>
              <a:rPr sz="1950" b="1" spc="600" baseline="2136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+x+π</a:t>
            </a:r>
            <a:endParaRPr sz="1950" baseline="2136">
              <a:latin typeface="Segoe Print"/>
              <a:cs typeface="Segoe Print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921635" y="6864476"/>
            <a:ext cx="4972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7200" algn="l"/>
              </a:tabLst>
            </a:pPr>
            <a:r>
              <a:rPr sz="900" b="1" spc="60" dirty="0">
                <a:latin typeface="Segoe Print"/>
                <a:cs typeface="Segoe Print"/>
              </a:rPr>
              <a:t>2</a:t>
            </a:r>
            <a:r>
              <a:rPr sz="1950" b="1" spc="30" baseline="-21367" dirty="0">
                <a:latin typeface="Cambria Math"/>
                <a:cs typeface="Cambria Math"/>
              </a:rPr>
              <a:t>⟹</a:t>
            </a:r>
            <a:r>
              <a:rPr sz="1950" b="1" baseline="-21367" dirty="0">
                <a:latin typeface="Cambria Math"/>
                <a:cs typeface="Cambria Math"/>
              </a:rPr>
              <a:t>	</a:t>
            </a:r>
            <a:r>
              <a:rPr sz="900" b="1" dirty="0">
                <a:latin typeface="Segoe Print"/>
                <a:cs typeface="Segoe Print"/>
              </a:rPr>
              <a:t>'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743578" y="6960234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70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3964304" y="6914768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4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185284" y="7036688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185284" y="6800468"/>
            <a:ext cx="2419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-300" dirty="0">
                <a:latin typeface="Segoe Print"/>
                <a:cs typeface="Segoe Print"/>
              </a:rPr>
              <a:t> </a:t>
            </a:r>
            <a:r>
              <a:rPr sz="1950" b="1" spc="382" baseline="-38461" dirty="0">
                <a:latin typeface="Cambria Math"/>
                <a:cs typeface="Cambria Math"/>
              </a:rPr>
              <a:t> </a:t>
            </a:r>
            <a:endParaRPr sz="1950" baseline="-38461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647057" y="6864476"/>
            <a:ext cx="184150" cy="2235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900" b="1" spc="50" dirty="0">
                <a:latin typeface="Segoe Print"/>
                <a:cs typeface="Segoe Print"/>
              </a:rPr>
              <a:t>3</a:t>
            </a:r>
            <a:r>
              <a:rPr sz="1950" b="1" spc="382" baseline="-17094" dirty="0">
                <a:latin typeface="Cambria Math"/>
                <a:cs typeface="Cambria Math"/>
              </a:rPr>
              <a:t> </a:t>
            </a:r>
            <a:endParaRPr sz="1950" baseline="-17094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262753" y="6914768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269107" y="6930008"/>
            <a:ext cx="23228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44905" algn="l"/>
                <a:tab pos="1547495" algn="l"/>
              </a:tabLst>
            </a:pPr>
            <a:r>
              <a:rPr sz="1950" b="1" spc="-7" baseline="2136" dirty="0">
                <a:latin typeface="Segoe Print"/>
                <a:cs typeface="Segoe Print"/>
              </a:rPr>
              <a:t>y </a:t>
            </a:r>
            <a:r>
              <a:rPr sz="1950" b="1" spc="-15" baseline="2136" dirty="0">
                <a:latin typeface="Segoe Print"/>
                <a:cs typeface="Segoe Print"/>
              </a:rPr>
              <a:t>=5</a:t>
            </a:r>
            <a:r>
              <a:rPr sz="1300" b="1" spc="70" dirty="0">
                <a:latin typeface="Segoe Print"/>
                <a:cs typeface="Segoe Print"/>
              </a:rPr>
              <a:t> </a:t>
            </a:r>
            <a:r>
              <a:rPr sz="1950" b="1" baseline="2136" dirty="0">
                <a:latin typeface="Segoe Print"/>
                <a:cs typeface="Segoe Print"/>
              </a:rPr>
              <a:t>2x</a:t>
            </a:r>
            <a:r>
              <a:rPr sz="1950" b="1" spc="592" baseline="2136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-	4x	</a:t>
            </a:r>
            <a:r>
              <a:rPr sz="1950" b="1" spc="-15" baseline="2136" dirty="0">
                <a:latin typeface="Segoe Print"/>
                <a:cs typeface="Segoe Print"/>
              </a:rPr>
              <a:t>+15x</a:t>
            </a:r>
            <a:r>
              <a:rPr sz="1950" b="1" spc="607" baseline="2136" dirty="0">
                <a:latin typeface="Segoe Print"/>
                <a:cs typeface="Segoe Print"/>
              </a:rPr>
              <a:t> </a:t>
            </a:r>
            <a:r>
              <a:rPr sz="1950" b="1" spc="-15" baseline="2136" dirty="0">
                <a:latin typeface="Segoe Print"/>
                <a:cs typeface="Segoe Print"/>
              </a:rPr>
              <a:t>+1</a:t>
            </a:r>
            <a:endParaRPr sz="1950" baseline="2136">
              <a:latin typeface="Segoe Print"/>
              <a:cs typeface="Segoe Print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2929763" y="7443723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3381883" y="7520177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195829" y="7413497"/>
            <a:ext cx="25920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30" baseline="2136" dirty="0">
                <a:latin typeface="Cambria Math"/>
                <a:cs typeface="Cambria Math"/>
              </a:rPr>
              <a:t>⟹ </a:t>
            </a:r>
            <a:r>
              <a:rPr sz="1950" b="1" spc="15" baseline="2136" dirty="0">
                <a:latin typeface="Segoe Print"/>
                <a:cs typeface="Segoe Print"/>
              </a:rPr>
              <a:t>y</a:t>
            </a:r>
            <a:r>
              <a:rPr sz="1350" b="1" spc="15" baseline="30864" dirty="0">
                <a:latin typeface="Segoe Print"/>
                <a:cs typeface="Segoe Print"/>
              </a:rPr>
              <a:t>'</a:t>
            </a:r>
            <a:r>
              <a:rPr sz="1950" b="1" spc="15" baseline="2136" dirty="0">
                <a:latin typeface="Segoe Print"/>
                <a:cs typeface="Segoe Print"/>
              </a:rPr>
              <a:t>=5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2x </a:t>
            </a:r>
            <a:r>
              <a:rPr sz="1350" b="1" spc="30" baseline="30864" dirty="0">
                <a:latin typeface="Segoe Print"/>
                <a:cs typeface="Segoe Print"/>
              </a:rPr>
              <a:t>4</a:t>
            </a:r>
            <a:r>
              <a:rPr sz="1950" b="1" spc="30" baseline="2136" dirty="0">
                <a:latin typeface="Segoe Print"/>
                <a:cs typeface="Segoe Print"/>
              </a:rPr>
              <a:t>-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7" baseline="2136" dirty="0">
                <a:latin typeface="Segoe Print"/>
                <a:cs typeface="Segoe Print"/>
              </a:rPr>
              <a:t> 4x </a:t>
            </a:r>
            <a:r>
              <a:rPr sz="1350" b="1" spc="89" baseline="40123" dirty="0">
                <a:latin typeface="Segoe Print"/>
                <a:cs typeface="Segoe Print"/>
              </a:rPr>
              <a:t>3</a:t>
            </a:r>
            <a:r>
              <a:rPr sz="1350" b="1" spc="89" baseline="3086" dirty="0">
                <a:latin typeface="Segoe Print"/>
                <a:cs typeface="Segoe Print"/>
              </a:rPr>
              <a:t> </a:t>
            </a:r>
            <a:r>
              <a:rPr sz="1950" b="1" spc="-15" baseline="2136" dirty="0">
                <a:latin typeface="Segoe Print"/>
                <a:cs typeface="Segoe Print"/>
              </a:rPr>
              <a:t>+15x</a:t>
            </a:r>
            <a:r>
              <a:rPr sz="1950" b="1" spc="-345" baseline="2136" dirty="0">
                <a:latin typeface="Segoe Print"/>
                <a:cs typeface="Segoe Print"/>
              </a:rPr>
              <a:t> 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950" b="1" spc="15" baseline="2136" dirty="0">
                <a:latin typeface="Segoe Print"/>
                <a:cs typeface="Segoe Print"/>
              </a:rPr>
              <a:t>+1</a:t>
            </a:r>
            <a:endParaRPr sz="1950" baseline="2136">
              <a:latin typeface="Segoe Print"/>
              <a:cs typeface="Segoe Prin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79195" y="7916417"/>
            <a:ext cx="5918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8460" algn="l"/>
              </a:tabLst>
            </a:pPr>
            <a:r>
              <a:rPr sz="1300" b="1" dirty="0">
                <a:latin typeface="Segoe Print"/>
                <a:cs typeface="Segoe Print"/>
              </a:rPr>
              <a:t>4</a:t>
            </a:r>
            <a:r>
              <a:rPr sz="1300" b="1" spc="-5" dirty="0">
                <a:latin typeface="Segoe Print"/>
                <a:cs typeface="Segoe Print"/>
              </a:rPr>
              <a:t>: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y=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73810" y="7791450"/>
            <a:ext cx="10769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350" dirty="0">
                <a:latin typeface="Segoe Print"/>
                <a:cs typeface="Segoe Print"/>
              </a:rPr>
              <a:t> 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-2x</a:t>
            </a:r>
            <a:r>
              <a:rPr sz="1300" b="1" spc="-270" dirty="0">
                <a:latin typeface="Segoe Print"/>
                <a:cs typeface="Segoe Print"/>
              </a:rPr>
              <a:t> 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+x-4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641094" y="8041385"/>
            <a:ext cx="3429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10" dirty="0">
                <a:latin typeface="Segoe Print"/>
                <a:cs typeface="Segoe Print"/>
              </a:rPr>
              <a:t>2</a:t>
            </a:r>
            <a:r>
              <a:rPr sz="1950" b="1" spc="345" baseline="-64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883917" y="808837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86510" y="8045703"/>
            <a:ext cx="1052195" cy="0"/>
          </a:xfrm>
          <a:custGeom>
            <a:avLst/>
            <a:gdLst/>
            <a:ahLst/>
            <a:cxnLst/>
            <a:rect l="l" t="t" r="r" b="b"/>
            <a:pathLst>
              <a:path w="1052195">
                <a:moveTo>
                  <a:pt x="0" y="0"/>
                </a:moveTo>
                <a:lnTo>
                  <a:pt x="105186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2353182" y="7916417"/>
            <a:ext cx="4178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dirty="0">
                <a:latin typeface="Cambria Math"/>
                <a:cs typeface="Cambria Math"/>
              </a:rPr>
              <a:t>⟹</a:t>
            </a:r>
            <a:r>
              <a:rPr sz="1300" b="1" spc="-5" dirty="0">
                <a:latin typeface="Segoe Print"/>
                <a:cs typeface="Segoe Print"/>
              </a:rPr>
              <a:t>y=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772282" y="7791450"/>
            <a:ext cx="10890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75" dirty="0">
                <a:latin typeface="Segoe Print"/>
                <a:cs typeface="Segoe Print"/>
              </a:rPr>
              <a:t> </a:t>
            </a:r>
            <a:r>
              <a:rPr sz="1350" b="1" spc="15" baseline="30864" dirty="0">
                <a:latin typeface="Segoe Print"/>
                <a:cs typeface="Segoe Print"/>
              </a:rPr>
              <a:t>3</a:t>
            </a:r>
            <a:r>
              <a:rPr sz="1300" b="1" spc="10" dirty="0">
                <a:latin typeface="Segoe Print"/>
                <a:cs typeface="Segoe Print"/>
              </a:rPr>
              <a:t>-2x</a:t>
            </a:r>
            <a:r>
              <a:rPr sz="1300" b="1" spc="-270" dirty="0">
                <a:latin typeface="Segoe Print"/>
                <a:cs typeface="Segoe Print"/>
              </a:rPr>
              <a:t> 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+x-4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381883" y="8023097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134995" y="8122157"/>
            <a:ext cx="3556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latin typeface="Segoe Print"/>
                <a:cs typeface="Segoe Print"/>
              </a:rPr>
              <a:t>2x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350" b="1" baseline="12345" dirty="0">
                <a:latin typeface="Segoe Print"/>
                <a:cs typeface="Segoe Print"/>
              </a:rPr>
              <a:t>2</a:t>
            </a:r>
            <a:endParaRPr sz="1350" baseline="12345">
              <a:latin typeface="Segoe Print"/>
              <a:cs typeface="Segoe Print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2784982" y="8045703"/>
            <a:ext cx="1062990" cy="0"/>
          </a:xfrm>
          <a:custGeom>
            <a:avLst/>
            <a:gdLst/>
            <a:ahLst/>
            <a:cxnLst/>
            <a:rect l="l" t="t" r="r" b="b"/>
            <a:pathLst>
              <a:path w="1062989">
                <a:moveTo>
                  <a:pt x="0" y="0"/>
                </a:moveTo>
                <a:lnTo>
                  <a:pt x="106253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2087626" y="8343138"/>
            <a:ext cx="9493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15975" algn="l"/>
              </a:tabLst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-5" dirty="0">
                <a:latin typeface="Segoe Print"/>
                <a:cs typeface="Segoe Print"/>
              </a:rPr>
              <a:t>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47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360802" y="8369045"/>
            <a:ext cx="13906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4010" algn="l"/>
                <a:tab pos="815340" algn="l"/>
                <a:tab pos="1221105" algn="l"/>
              </a:tabLst>
            </a:pP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900" b="1" dirty="0">
                <a:latin typeface="Segoe Print"/>
                <a:cs typeface="Segoe Print"/>
              </a:rPr>
              <a:t>	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900" b="1" dirty="0">
                <a:latin typeface="Segoe Print"/>
                <a:cs typeface="Segoe Print"/>
              </a:rPr>
              <a:t>	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900" b="1" dirty="0">
                <a:latin typeface="Segoe Print"/>
                <a:cs typeface="Segoe Print"/>
              </a:rPr>
              <a:t>	</a:t>
            </a:r>
            <a:r>
              <a:rPr sz="1350" b="1" baseline="-33950" dirty="0">
                <a:latin typeface="Segoe Print"/>
                <a:cs typeface="Segoe Print"/>
              </a:rPr>
              <a:t>-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667001" y="8468105"/>
            <a:ext cx="20847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ambria Math"/>
                <a:cs typeface="Cambria Math"/>
              </a:rPr>
              <a:t>⟹</a:t>
            </a:r>
            <a:r>
              <a:rPr sz="1300" b="1" spc="-5" dirty="0">
                <a:latin typeface="Segoe Print"/>
                <a:cs typeface="Segoe Print"/>
              </a:rPr>
              <a:t>y=</a:t>
            </a:r>
            <a:r>
              <a:rPr sz="1300" b="1" spc="-305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2</a:t>
            </a:r>
            <a:r>
              <a:rPr sz="1950" b="1" spc="-457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50" b="1" spc="22" baseline="12345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-x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50" b="1" spc="30" baseline="12345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+</a:t>
            </a:r>
            <a:r>
              <a:rPr sz="1300" b="1" spc="-330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2</a:t>
            </a:r>
            <a:r>
              <a:rPr sz="1950" b="1" spc="-457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50" b="1" spc="15" baseline="12345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-2x</a:t>
            </a:r>
            <a:r>
              <a:rPr sz="1300" b="1" spc="40" dirty="0">
                <a:latin typeface="Segoe Print"/>
                <a:cs typeface="Segoe Print"/>
              </a:rPr>
              <a:t> </a:t>
            </a:r>
            <a:r>
              <a:rPr sz="1350" b="1" baseline="12345" dirty="0">
                <a:latin typeface="Segoe Print"/>
                <a:cs typeface="Segoe Print"/>
              </a:rPr>
              <a:t>2</a:t>
            </a:r>
            <a:endParaRPr sz="1350" baseline="12345">
              <a:latin typeface="Segoe Print"/>
              <a:cs typeface="Segoe Prin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958085" y="9024365"/>
            <a:ext cx="5206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'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121154" y="9146285"/>
            <a:ext cx="3746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300" b="1" spc="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621407" y="8935973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621407" y="9010650"/>
            <a:ext cx="198755" cy="2235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900" b="1" spc="60" dirty="0">
                <a:latin typeface="Segoe Print"/>
                <a:cs typeface="Segoe Print"/>
              </a:rPr>
              <a:t>2</a:t>
            </a:r>
            <a:r>
              <a:rPr sz="1950" b="1" spc="532" baseline="-8547" dirty="0">
                <a:latin typeface="Cambria Math"/>
                <a:cs typeface="Cambria Math"/>
              </a:rPr>
              <a:t> </a:t>
            </a:r>
            <a:endParaRPr sz="1950" baseline="-8547">
              <a:latin typeface="Cambria Math"/>
              <a:cs typeface="Cambria Math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121154" y="8910065"/>
            <a:ext cx="9766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3280" algn="l"/>
              </a:tabLst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300" b="1" spc="-185" dirty="0"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952114" y="9146285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224910" y="8935973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224910" y="9060941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435222" y="8910065"/>
            <a:ext cx="3740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245" dirty="0"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435222" y="9146285"/>
            <a:ext cx="3740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300" b="1" spc="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926204" y="8935973"/>
            <a:ext cx="1822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1" baseline="-33950" dirty="0">
                <a:latin typeface="Segoe Print"/>
                <a:cs typeface="Segoe Print"/>
              </a:rPr>
              <a:t>-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999357" y="9010650"/>
            <a:ext cx="196850" cy="2235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900" b="1" spc="50" dirty="0">
                <a:latin typeface="Segoe Print"/>
                <a:cs typeface="Segoe Print"/>
              </a:rPr>
              <a:t>2</a:t>
            </a:r>
            <a:r>
              <a:rPr sz="1950" b="1" spc="532" baseline="-8547" dirty="0">
                <a:latin typeface="Cambria Math"/>
                <a:cs typeface="Cambria Math"/>
              </a:rPr>
              <a:t> </a:t>
            </a:r>
            <a:endParaRPr sz="1950" baseline="-8547">
              <a:latin typeface="Cambria Math"/>
              <a:cs typeface="Cambria Math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667001" y="9035033"/>
            <a:ext cx="29197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4045" algn="l"/>
                <a:tab pos="842010" algn="l"/>
                <a:tab pos="1164590" algn="l"/>
                <a:tab pos="1445260" algn="l"/>
                <a:tab pos="1661795" algn="l"/>
                <a:tab pos="1928495" algn="l"/>
                <a:tab pos="2157095" algn="l"/>
                <a:tab pos="2541270" algn="l"/>
              </a:tabLst>
            </a:pPr>
            <a:r>
              <a:rPr sz="1300" b="1" spc="5" dirty="0">
                <a:latin typeface="Cambria Math"/>
                <a:cs typeface="Cambria Math"/>
              </a:rPr>
              <a:t>⟹</a:t>
            </a:r>
            <a:r>
              <a:rPr sz="1300" b="1" spc="5" dirty="0">
                <a:latin typeface="Segoe Print"/>
                <a:cs typeface="Segoe Print"/>
              </a:rPr>
              <a:t>y</a:t>
            </a:r>
            <a:r>
              <a:rPr sz="1300" b="1" spc="-25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		x	-	x	+		x	</a:t>
            </a:r>
            <a:r>
              <a:rPr sz="1300" b="1" spc="-10" dirty="0">
                <a:latin typeface="Segoe Print"/>
                <a:cs typeface="Segoe Print"/>
              </a:rPr>
              <a:t>-2</a:t>
            </a:r>
            <a:r>
              <a:rPr sz="1300" b="1" spc="-300" dirty="0">
                <a:latin typeface="Segoe Print"/>
                <a:cs typeface="Segoe Print"/>
              </a:rPr>
              <a:t> </a:t>
            </a:r>
            <a:r>
              <a:rPr sz="1300" b="1" spc="60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692777" y="8910065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692777" y="9146285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954904" y="8818626"/>
            <a:ext cx="1822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1" baseline="-33950" dirty="0">
                <a:latin typeface="Segoe Print"/>
                <a:cs typeface="Segoe Print"/>
              </a:rPr>
              <a:t>-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028057" y="8943593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560189" y="9035033"/>
            <a:ext cx="6959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735" algn="l"/>
                <a:tab pos="570230" algn="l"/>
              </a:tabLst>
            </a:pPr>
            <a:r>
              <a:rPr sz="1300" b="1" spc="-5" dirty="0">
                <a:latin typeface="Segoe Print"/>
                <a:cs typeface="Segoe Print"/>
              </a:rPr>
              <a:t>-	x	</a:t>
            </a:r>
            <a:r>
              <a:rPr sz="1300" b="1" spc="59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087626" y="9503155"/>
            <a:ext cx="11258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000" algn="l"/>
                <a:tab pos="992505" algn="l"/>
              </a:tabLst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300" b="1" spc="-5" dirty="0">
                <a:latin typeface="Segoe Print"/>
                <a:cs typeface="Segoe Print"/>
              </a:rPr>
              <a:t>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300" b="1" spc="-5" dirty="0">
                <a:latin typeface="Segoe Print"/>
                <a:cs typeface="Segoe Print"/>
              </a:rPr>
              <a:t>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360802" y="9529064"/>
            <a:ext cx="15322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7365" algn="l"/>
                <a:tab pos="981710" algn="l"/>
                <a:tab pos="1363980" algn="l"/>
              </a:tabLst>
            </a:pP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900" b="1" dirty="0">
                <a:latin typeface="Segoe Print"/>
                <a:cs typeface="Segoe Print"/>
              </a:rPr>
              <a:t>	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900" b="1" dirty="0">
                <a:latin typeface="Segoe Print"/>
                <a:cs typeface="Segoe Print"/>
              </a:rPr>
              <a:t>	</a:t>
            </a:r>
            <a:r>
              <a:rPr sz="1350" b="1" baseline="-33950" dirty="0">
                <a:latin typeface="Segoe Print"/>
                <a:cs typeface="Segoe Print"/>
              </a:rPr>
              <a:t>-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900" b="1" dirty="0">
                <a:latin typeface="Segoe Print"/>
                <a:cs typeface="Segoe Print"/>
              </a:rPr>
              <a:t>	</a:t>
            </a:r>
            <a:r>
              <a:rPr sz="1350" b="1" spc="-22" baseline="-33950" dirty="0">
                <a:latin typeface="Segoe Print"/>
                <a:cs typeface="Segoe Print"/>
              </a:rPr>
              <a:t>-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667001" y="9628123"/>
            <a:ext cx="22263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ambria Math"/>
                <a:cs typeface="Cambria Math"/>
              </a:rPr>
              <a:t>⟹</a:t>
            </a:r>
            <a:r>
              <a:rPr sz="1300" b="1" spc="-5" dirty="0">
                <a:latin typeface="Segoe Print"/>
                <a:cs typeface="Segoe Print"/>
              </a:rPr>
              <a:t>y=</a:t>
            </a:r>
            <a:r>
              <a:rPr sz="1300" b="1" spc="-305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4</a:t>
            </a:r>
            <a:r>
              <a:rPr sz="1950" b="1" spc="-457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50" b="1" spc="37" baseline="12345" dirty="0">
                <a:latin typeface="Segoe Print"/>
                <a:cs typeface="Segoe Print"/>
              </a:rPr>
              <a:t>2</a:t>
            </a:r>
            <a:r>
              <a:rPr sz="1300" b="1" spc="25" dirty="0">
                <a:latin typeface="Segoe Print"/>
                <a:cs typeface="Segoe Print"/>
              </a:rPr>
              <a:t>-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2</a:t>
            </a:r>
            <a:r>
              <a:rPr sz="1950" b="1" spc="-450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50" b="1" spc="37" baseline="12345" dirty="0">
                <a:latin typeface="Segoe Print"/>
                <a:cs typeface="Segoe Print"/>
              </a:rPr>
              <a:t>2</a:t>
            </a:r>
            <a:r>
              <a:rPr sz="1300" b="1" spc="25" dirty="0">
                <a:latin typeface="Segoe Print"/>
                <a:cs typeface="Segoe Print"/>
              </a:rPr>
              <a:t>+</a:t>
            </a:r>
            <a:r>
              <a:rPr sz="1300" b="1" spc="-315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4</a:t>
            </a:r>
            <a:r>
              <a:rPr sz="1950" b="1" spc="-450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250" dirty="0">
                <a:latin typeface="Segoe Print"/>
                <a:cs typeface="Segoe Print"/>
              </a:rPr>
              <a:t> </a:t>
            </a:r>
            <a:r>
              <a:rPr sz="1350" b="1" spc="15" baseline="12345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-x</a:t>
            </a:r>
            <a:r>
              <a:rPr sz="1300" b="1" spc="235" dirty="0">
                <a:latin typeface="Segoe Print"/>
                <a:cs typeface="Segoe Print"/>
              </a:rPr>
              <a:t> </a:t>
            </a:r>
            <a:r>
              <a:rPr sz="1350" b="1" baseline="12345" dirty="0">
                <a:latin typeface="Segoe Print"/>
                <a:cs typeface="Segoe Print"/>
              </a:rPr>
              <a:t>2</a:t>
            </a:r>
            <a:endParaRPr sz="1350" baseline="12345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2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91895" y="1329181"/>
            <a:ext cx="198755" cy="26416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42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70"/>
              </a:spcBef>
            </a:pPr>
            <a:r>
              <a:rPr sz="1300" spc="-5" dirty="0">
                <a:solidFill>
                  <a:srgbClr val="FFFFFF"/>
                </a:solidFill>
                <a:latin typeface="Cambria Math"/>
                <a:cs typeface="Cambria Math"/>
              </a:rPr>
              <a:t>⑤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91895" y="1598167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59802" y="1337881"/>
            <a:ext cx="271373" cy="1846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301051" y="1333182"/>
            <a:ext cx="963549" cy="1922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79195" y="1819401"/>
            <a:ext cx="3569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If </a:t>
            </a:r>
            <a:r>
              <a:rPr sz="1300" spc="-5" dirty="0">
                <a:latin typeface="Cambria Math"/>
                <a:cs typeface="Cambria Math"/>
              </a:rPr>
              <a:t>𝒇 </a:t>
            </a:r>
            <a:r>
              <a:rPr sz="1300" spc="-10" dirty="0">
                <a:latin typeface="Cambria Math"/>
                <a:cs typeface="Cambria Math"/>
              </a:rPr>
              <a:t>𝒂𝒏𝒅 </a:t>
            </a:r>
            <a:r>
              <a:rPr sz="1300" spc="-5" dirty="0">
                <a:latin typeface="Cambria Math"/>
                <a:cs typeface="Cambria Math"/>
              </a:rPr>
              <a:t>𝒈 </a:t>
            </a:r>
            <a:r>
              <a:rPr sz="1300" b="1" spc="-5" dirty="0">
                <a:latin typeface="Segoe Print"/>
                <a:cs typeface="Segoe Print"/>
              </a:rPr>
              <a:t>are differentiable functions,</a:t>
            </a:r>
            <a:r>
              <a:rPr sz="1300" b="1" spc="3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96795" y="2459481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96795" y="2345181"/>
            <a:ext cx="25190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u="sng" spc="-270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g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 </a:t>
            </a:r>
            <a:r>
              <a:rPr sz="1300" b="1" spc="-10" dirty="0">
                <a:latin typeface="Segoe Print"/>
                <a:cs typeface="Segoe Print"/>
              </a:rPr>
              <a:t>=f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25" dirty="0">
                <a:latin typeface="Segoe Print"/>
                <a:cs typeface="Segoe Print"/>
              </a:rPr>
              <a:t>g</a:t>
            </a:r>
            <a:r>
              <a:rPr sz="1350" b="1" spc="37" baseline="30864" dirty="0">
                <a:latin typeface="Segoe Print"/>
                <a:cs typeface="Segoe Print"/>
              </a:rPr>
              <a:t>'</a:t>
            </a:r>
            <a:r>
              <a:rPr sz="1350" b="1" spc="37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+g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1350" b="1" spc="67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271014" y="2227579"/>
            <a:ext cx="2570480" cy="0"/>
          </a:xfrm>
          <a:custGeom>
            <a:avLst/>
            <a:gdLst/>
            <a:ahLst/>
            <a:cxnLst/>
            <a:rect l="l" t="t" r="r" b="b"/>
            <a:pathLst>
              <a:path w="2570479">
                <a:moveTo>
                  <a:pt x="0" y="0"/>
                </a:moveTo>
                <a:lnTo>
                  <a:pt x="257009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71014" y="2678683"/>
            <a:ext cx="2570480" cy="0"/>
          </a:xfrm>
          <a:custGeom>
            <a:avLst/>
            <a:gdLst/>
            <a:ahLst/>
            <a:cxnLst/>
            <a:rect l="l" t="t" r="r" b="b"/>
            <a:pathLst>
              <a:path w="2570479">
                <a:moveTo>
                  <a:pt x="0" y="0"/>
                </a:moveTo>
                <a:lnTo>
                  <a:pt x="257009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76348" y="2222245"/>
            <a:ext cx="0" cy="462280"/>
          </a:xfrm>
          <a:custGeom>
            <a:avLst/>
            <a:gdLst/>
            <a:ahLst/>
            <a:cxnLst/>
            <a:rect l="l" t="t" r="r" b="b"/>
            <a:pathLst>
              <a:path h="462280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835779" y="2222245"/>
            <a:ext cx="0" cy="462280"/>
          </a:xfrm>
          <a:custGeom>
            <a:avLst/>
            <a:gdLst/>
            <a:ahLst/>
            <a:cxnLst/>
            <a:rect l="l" t="t" r="r" b="b"/>
            <a:pathLst>
              <a:path h="462280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79195" y="2551022"/>
            <a:ext cx="4834890" cy="2075180"/>
          </a:xfrm>
          <a:prstGeom prst="rect">
            <a:avLst/>
          </a:prstGeom>
        </p:spPr>
        <p:txBody>
          <a:bodyPr vert="horz" wrap="square" lIns="0" tIns="184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Examples: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378460" algn="l"/>
              </a:tabLst>
            </a:pPr>
            <a:r>
              <a:rPr sz="1300" b="1" dirty="0">
                <a:latin typeface="Segoe Print"/>
                <a:cs typeface="Segoe Print"/>
              </a:rPr>
              <a:t>1:	</a:t>
            </a: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3x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+1</a:t>
            </a:r>
            <a:r>
              <a:rPr sz="1950" b="1" spc="97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7x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+x</a:t>
            </a:r>
            <a:r>
              <a:rPr sz="1950" b="1" spc="390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L="12700" marR="1393190" indent="527050">
              <a:lnSpc>
                <a:spcPct val="184600"/>
              </a:lnSpc>
              <a:spcBef>
                <a:spcPts val="430"/>
              </a:spcBef>
              <a:tabLst>
                <a:tab pos="378460" algn="l"/>
              </a:tabLst>
            </a:pP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1350" b="1" spc="30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3x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+1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21x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+1</a:t>
            </a:r>
            <a:r>
              <a:rPr sz="1950" b="1" baseline="2136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950" b="1" spc="-22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7x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+x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6x 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2:	</a:t>
            </a:r>
            <a:r>
              <a:rPr sz="1300" b="1" spc="-5" dirty="0">
                <a:latin typeface="Segoe Print"/>
                <a:cs typeface="Segoe Print"/>
              </a:rPr>
              <a:t>y=3x</a:t>
            </a:r>
            <a:r>
              <a:rPr sz="1950" b="1" spc="22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8x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-2</a:t>
            </a:r>
            <a:r>
              <a:rPr sz="1950" b="1" spc="390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Times New Roman"/>
              <a:cs typeface="Times New Roman"/>
            </a:endParaRPr>
          </a:p>
          <a:p>
            <a:pPr marL="539750">
              <a:lnSpc>
                <a:spcPct val="100000"/>
              </a:lnSpc>
            </a:pP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1350" b="1" spc="30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=3x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24x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50" b="1" spc="15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 </a:t>
            </a:r>
            <a:r>
              <a:rPr sz="1300" b="1" spc="5" dirty="0">
                <a:latin typeface="Segoe Print"/>
                <a:cs typeface="Segoe Print"/>
              </a:rPr>
              <a:t>8x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-2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</a:t>
            </a:r>
            <a:r>
              <a:rPr sz="1950" b="1" spc="-112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=72x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+24x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-6=96x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-6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9195" y="4873878"/>
            <a:ext cx="37680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If f,g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h are differentiable functions,</a:t>
            </a:r>
            <a:r>
              <a:rPr sz="1300" b="1" spc="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72286" y="5538596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72286" y="5424296"/>
            <a:ext cx="45681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u="sng" spc="-270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</a:t>
            </a:r>
            <a:r>
              <a:rPr sz="1300" b="1" spc="-5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g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h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 </a:t>
            </a:r>
            <a:r>
              <a:rPr sz="1300" b="1" dirty="0">
                <a:latin typeface="Segoe Print"/>
                <a:cs typeface="Segoe Print"/>
              </a:rPr>
              <a:t>=f</a:t>
            </a:r>
            <a:r>
              <a:rPr sz="1950" b="1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g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20" dirty="0">
                <a:latin typeface="Segoe Print"/>
                <a:cs typeface="Segoe Print"/>
              </a:rPr>
              <a:t>h</a:t>
            </a:r>
            <a:r>
              <a:rPr sz="1350" b="1" spc="30" baseline="46296" dirty="0">
                <a:latin typeface="Segoe Print"/>
                <a:cs typeface="Segoe Print"/>
              </a:rPr>
              <a:t>'</a:t>
            </a:r>
            <a:r>
              <a:rPr sz="1350" b="1" spc="30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+f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25" dirty="0">
                <a:latin typeface="Segoe Print"/>
                <a:cs typeface="Segoe Print"/>
              </a:rPr>
              <a:t>g</a:t>
            </a:r>
            <a:r>
              <a:rPr sz="1350" b="1" spc="37" baseline="30864" dirty="0">
                <a:latin typeface="Segoe Print"/>
                <a:cs typeface="Segoe Print"/>
              </a:rPr>
              <a:t>'</a:t>
            </a:r>
            <a:r>
              <a:rPr sz="1350" b="1" spc="37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h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+f</a:t>
            </a:r>
            <a:r>
              <a:rPr sz="1350" b="1" spc="15" baseline="49382" dirty="0">
                <a:latin typeface="Segoe Print"/>
                <a:cs typeface="Segoe Print"/>
              </a:rPr>
              <a:t>'</a:t>
            </a:r>
            <a:r>
              <a:rPr sz="1350" b="1" spc="15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g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h</a:t>
            </a:r>
            <a:r>
              <a:rPr sz="1950" b="1" spc="-450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246936" y="5306694"/>
            <a:ext cx="4618990" cy="0"/>
          </a:xfrm>
          <a:custGeom>
            <a:avLst/>
            <a:gdLst/>
            <a:ahLst/>
            <a:cxnLst/>
            <a:rect l="l" t="t" r="r" b="b"/>
            <a:pathLst>
              <a:path w="4618990">
                <a:moveTo>
                  <a:pt x="0" y="0"/>
                </a:moveTo>
                <a:lnTo>
                  <a:pt x="461860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246936" y="5757798"/>
            <a:ext cx="4618990" cy="0"/>
          </a:xfrm>
          <a:custGeom>
            <a:avLst/>
            <a:gdLst/>
            <a:ahLst/>
            <a:cxnLst/>
            <a:rect l="l" t="t" r="r" b="b"/>
            <a:pathLst>
              <a:path w="4618990">
                <a:moveTo>
                  <a:pt x="0" y="0"/>
                </a:moveTo>
                <a:lnTo>
                  <a:pt x="461860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252270" y="5301360"/>
            <a:ext cx="0" cy="462280"/>
          </a:xfrm>
          <a:custGeom>
            <a:avLst/>
            <a:gdLst/>
            <a:ahLst/>
            <a:cxnLst/>
            <a:rect l="l" t="t" r="r" b="b"/>
            <a:pathLst>
              <a:path h="462279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60288" y="5301360"/>
            <a:ext cx="0" cy="462280"/>
          </a:xfrm>
          <a:custGeom>
            <a:avLst/>
            <a:gdLst/>
            <a:ahLst/>
            <a:cxnLst/>
            <a:rect l="l" t="t" r="r" b="b"/>
            <a:pathLst>
              <a:path h="462279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679195" y="5800725"/>
            <a:ext cx="4459605" cy="1527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Examples:</a:t>
            </a:r>
            <a:endParaRPr sz="1300">
              <a:latin typeface="Segoe Print"/>
              <a:cs typeface="Segoe Print"/>
            </a:endParaRPr>
          </a:p>
          <a:p>
            <a:pPr marL="12700" marR="890905">
              <a:lnSpc>
                <a:spcPct val="195400"/>
              </a:lnSpc>
              <a:spcBef>
                <a:spcPts val="35"/>
              </a:spcBef>
              <a:tabLst>
                <a:tab pos="378460" algn="l"/>
                <a:tab pos="1338580" algn="l"/>
                <a:tab pos="1887220" algn="l"/>
              </a:tabLst>
            </a:pPr>
            <a:r>
              <a:rPr sz="1300" b="1" dirty="0">
                <a:latin typeface="Segoe Print"/>
                <a:cs typeface="Segoe Print"/>
              </a:rPr>
              <a:t>1:	</a:t>
            </a:r>
            <a:r>
              <a:rPr sz="1300" b="1" spc="5" dirty="0">
                <a:latin typeface="Segoe Print"/>
                <a:cs typeface="Segoe Print"/>
              </a:rPr>
              <a:t>f </a:t>
            </a:r>
            <a:r>
              <a:rPr sz="1300" b="1" spc="-5" dirty="0">
                <a:latin typeface="Segoe Print"/>
                <a:cs typeface="Segoe Print"/>
              </a:rPr>
              <a:t>g = x</a:t>
            </a:r>
            <a:r>
              <a:rPr sz="1300" b="1" spc="-3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z	</a:t>
            </a:r>
            <a:r>
              <a:rPr sz="1300" b="1" spc="10" dirty="0">
                <a:latin typeface="Cambria Math"/>
                <a:cs typeface="Cambria Math"/>
              </a:rPr>
              <a:t>⟹⟹	</a:t>
            </a: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49382" dirty="0">
                <a:latin typeface="Segoe Print"/>
                <a:cs typeface="Segoe Print"/>
              </a:rPr>
              <a:t>'</a:t>
            </a:r>
            <a:r>
              <a:rPr sz="900" b="1" spc="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g = x y</a:t>
            </a:r>
            <a:r>
              <a:rPr sz="1300" b="1" spc="-260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z</a:t>
            </a:r>
            <a:r>
              <a:rPr sz="1350" b="1" spc="15" baseline="30864" dirty="0">
                <a:latin typeface="Segoe Print"/>
                <a:cs typeface="Segoe Print"/>
              </a:rPr>
              <a:t>'</a:t>
            </a:r>
            <a:r>
              <a:rPr sz="1300" b="1" spc="10" dirty="0">
                <a:latin typeface="Segoe Print"/>
                <a:cs typeface="Segoe Print"/>
              </a:rPr>
              <a:t>+xy</a:t>
            </a:r>
            <a:r>
              <a:rPr sz="1350" b="1" spc="15" baseline="30864" dirty="0">
                <a:latin typeface="Segoe Print"/>
                <a:cs typeface="Segoe Print"/>
              </a:rPr>
              <a:t>'</a:t>
            </a:r>
            <a:r>
              <a:rPr sz="1300" b="1" spc="10" dirty="0">
                <a:latin typeface="Segoe Print"/>
                <a:cs typeface="Segoe Print"/>
              </a:rPr>
              <a:t>z+x</a:t>
            </a:r>
            <a:r>
              <a:rPr sz="1350" b="1" spc="15" baseline="30864" dirty="0">
                <a:latin typeface="Segoe Print"/>
                <a:cs typeface="Segoe Print"/>
              </a:rPr>
              <a:t>'</a:t>
            </a:r>
            <a:r>
              <a:rPr sz="1300" b="1" spc="10" dirty="0">
                <a:latin typeface="Segoe Print"/>
                <a:cs typeface="Segoe Print"/>
              </a:rPr>
              <a:t>yz  </a:t>
            </a:r>
            <a:r>
              <a:rPr sz="1300" b="1" dirty="0">
                <a:latin typeface="Segoe Print"/>
                <a:cs typeface="Segoe Print"/>
              </a:rPr>
              <a:t>2:	y=</a:t>
            </a:r>
            <a:r>
              <a:rPr sz="1950" b="1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2x-5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x+2</a:t>
            </a:r>
            <a:r>
              <a:rPr sz="1950" b="1" spc="97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-1</a:t>
            </a:r>
            <a:r>
              <a:rPr sz="1950" b="1" spc="39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L="78105">
              <a:lnSpc>
                <a:spcPct val="100000"/>
              </a:lnSpc>
              <a:spcBef>
                <a:spcPts val="1500"/>
              </a:spcBef>
            </a:pPr>
            <a:r>
              <a:rPr sz="1300" b="1" spc="15" dirty="0">
                <a:latin typeface="Segoe Print"/>
                <a:cs typeface="Segoe Print"/>
              </a:rPr>
              <a:t>y</a:t>
            </a:r>
            <a:r>
              <a:rPr sz="1350" b="1" spc="22" baseline="30864" dirty="0">
                <a:latin typeface="Segoe Print"/>
                <a:cs typeface="Segoe Print"/>
              </a:rPr>
              <a:t>'</a:t>
            </a:r>
            <a:r>
              <a:rPr sz="1300" b="1" spc="15" dirty="0">
                <a:latin typeface="Segoe Print"/>
                <a:cs typeface="Segoe Print"/>
              </a:rPr>
              <a:t>=</a:t>
            </a:r>
            <a:r>
              <a:rPr sz="1950" b="1" spc="2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2x-5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x+2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950" b="1" spc="-2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2x-5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-1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x+2</a:t>
            </a:r>
            <a:r>
              <a:rPr sz="1950" b="1" spc="390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-1</a:t>
            </a:r>
            <a:r>
              <a:rPr sz="1950" b="1" spc="39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91895" y="7508493"/>
            <a:ext cx="198755" cy="25463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54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</a:pPr>
            <a:r>
              <a:rPr sz="1300" spc="-5" dirty="0">
                <a:solidFill>
                  <a:srgbClr val="FFFFFF"/>
                </a:solidFill>
                <a:latin typeface="Cambria Math"/>
                <a:cs typeface="Cambria Math"/>
              </a:rPr>
              <a:t>⑥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91895" y="7768335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59802" y="7511732"/>
            <a:ext cx="1346073" cy="1846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2400935" y="8609838"/>
            <a:ext cx="9099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dx</a:t>
            </a:r>
            <a:r>
              <a:rPr sz="1950" b="1" spc="-7" baseline="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g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97" baseline="38461" dirty="0">
                <a:latin typeface="Segoe Print"/>
                <a:cs typeface="Segoe Print"/>
              </a:rPr>
              <a:t> </a:t>
            </a:r>
            <a:r>
              <a:rPr sz="1950" b="1" spc="-7" baseline="38461" dirty="0">
                <a:latin typeface="Segoe Print"/>
                <a:cs typeface="Segoe Print"/>
              </a:rPr>
              <a:t>=</a:t>
            </a:r>
            <a:endParaRPr sz="1950" baseline="38461">
              <a:latin typeface="Segoe Print"/>
              <a:cs typeface="Segoe Prin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79195" y="7919465"/>
            <a:ext cx="5036185" cy="674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If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5" dirty="0">
                <a:latin typeface="Segoe Print"/>
                <a:cs typeface="Segoe Print"/>
              </a:rPr>
              <a:t>g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are differentiable functions and g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≠0,</a:t>
            </a:r>
            <a:r>
              <a:rPr sz="1300" b="1" spc="17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then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1721485">
              <a:lnSpc>
                <a:spcPct val="100000"/>
              </a:lnSpc>
              <a:tabLst>
                <a:tab pos="2120900" algn="l"/>
                <a:tab pos="2644775" algn="l"/>
              </a:tabLst>
            </a:pPr>
            <a:r>
              <a:rPr sz="1300" b="1" u="sng" spc="-18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</a:t>
            </a:r>
            <a:r>
              <a:rPr sz="1300" b="1" spc="-5" dirty="0">
                <a:latin typeface="Segoe Print"/>
                <a:cs typeface="Segoe Print"/>
              </a:rPr>
              <a:t>	</a:t>
            </a:r>
            <a:r>
              <a:rPr sz="13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f</a:t>
            </a:r>
            <a:r>
              <a:rPr sz="1950" b="1" u="sng" spc="22" baseline="2136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g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00" b="1" spc="20" dirty="0">
                <a:latin typeface="Segoe Print"/>
                <a:cs typeface="Segoe Print"/>
              </a:rPr>
              <a:t>f</a:t>
            </a:r>
            <a:r>
              <a:rPr sz="1350" b="1" spc="30" baseline="52469" dirty="0">
                <a:latin typeface="Segoe Print"/>
                <a:cs typeface="Segoe Print"/>
              </a:rPr>
              <a:t>'</a:t>
            </a:r>
            <a:r>
              <a:rPr sz="1350" b="1" spc="30" baseline="6172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-f</a:t>
            </a:r>
            <a:r>
              <a:rPr sz="1950" b="1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00" b="1" spc="25" dirty="0">
                <a:latin typeface="Segoe Print"/>
                <a:cs typeface="Segoe Print"/>
              </a:rPr>
              <a:t>g</a:t>
            </a:r>
            <a:r>
              <a:rPr sz="1350" b="1" spc="37" baseline="30864" dirty="0">
                <a:latin typeface="Segoe Print"/>
                <a:cs typeface="Segoe Print"/>
              </a:rPr>
              <a:t>'</a:t>
            </a:r>
            <a:r>
              <a:rPr sz="1350" b="1" spc="67" baseline="6172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spc="367" baseline="4273" dirty="0">
                <a:latin typeface="Cambria Math"/>
                <a:cs typeface="Cambria Math"/>
              </a:rPr>
              <a:t> </a:t>
            </a:r>
            <a:endParaRPr sz="1950" baseline="4273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731386" y="8696705"/>
            <a:ext cx="4946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g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13225" y="8599169"/>
            <a:ext cx="965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24478" y="8624823"/>
            <a:ext cx="1385570" cy="0"/>
          </a:xfrm>
          <a:custGeom>
            <a:avLst/>
            <a:gdLst/>
            <a:ahLst/>
            <a:cxnLst/>
            <a:rect l="l" t="t" r="r" b="b"/>
            <a:pathLst>
              <a:path w="1385570">
                <a:moveTo>
                  <a:pt x="0" y="0"/>
                </a:moveTo>
                <a:lnTo>
                  <a:pt x="138557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62835" y="8327643"/>
            <a:ext cx="2386965" cy="0"/>
          </a:xfrm>
          <a:custGeom>
            <a:avLst/>
            <a:gdLst/>
            <a:ahLst/>
            <a:cxnLst/>
            <a:rect l="l" t="t" r="r" b="b"/>
            <a:pathLst>
              <a:path w="2386965">
                <a:moveTo>
                  <a:pt x="0" y="0"/>
                </a:moveTo>
                <a:lnTo>
                  <a:pt x="238683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362835" y="8993631"/>
            <a:ext cx="2386965" cy="0"/>
          </a:xfrm>
          <a:custGeom>
            <a:avLst/>
            <a:gdLst/>
            <a:ahLst/>
            <a:cxnLst/>
            <a:rect l="l" t="t" r="r" b="b"/>
            <a:pathLst>
              <a:path w="2386965">
                <a:moveTo>
                  <a:pt x="0" y="0"/>
                </a:moveTo>
                <a:lnTo>
                  <a:pt x="238683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68169" y="8322309"/>
            <a:ext cx="0" cy="676910"/>
          </a:xfrm>
          <a:custGeom>
            <a:avLst/>
            <a:gdLst/>
            <a:ahLst/>
            <a:cxnLst/>
            <a:rect l="l" t="t" r="r" b="b"/>
            <a:pathLst>
              <a:path h="676909">
                <a:moveTo>
                  <a:pt x="0" y="0"/>
                </a:moveTo>
                <a:lnTo>
                  <a:pt x="0" y="67665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744339" y="8322309"/>
            <a:ext cx="0" cy="676910"/>
          </a:xfrm>
          <a:custGeom>
            <a:avLst/>
            <a:gdLst/>
            <a:ahLst/>
            <a:cxnLst/>
            <a:rect l="l" t="t" r="r" b="b"/>
            <a:pathLst>
              <a:path h="676909">
                <a:moveTo>
                  <a:pt x="0" y="0"/>
                </a:moveTo>
                <a:lnTo>
                  <a:pt x="0" y="676656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679195" y="9111233"/>
            <a:ext cx="9264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Example: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273810" y="9676891"/>
            <a:ext cx="4184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27777" dirty="0">
                <a:latin typeface="Segoe Print"/>
                <a:cs typeface="Segoe Print"/>
              </a:rPr>
              <a:t>3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7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286510" y="9694926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>
                <a:moveTo>
                  <a:pt x="0" y="0"/>
                </a:moveTo>
                <a:lnTo>
                  <a:pt x="393191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679195" y="9565639"/>
            <a:ext cx="13144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8460" algn="l"/>
                <a:tab pos="713740" algn="l"/>
                <a:tab pos="1158875" algn="l"/>
              </a:tabLst>
            </a:pPr>
            <a:r>
              <a:rPr sz="1300" b="1" dirty="0">
                <a:latin typeface="Segoe Print"/>
                <a:cs typeface="Segoe Print"/>
              </a:rPr>
              <a:t>1</a:t>
            </a:r>
            <a:r>
              <a:rPr sz="1300" b="1" spc="-5" dirty="0">
                <a:latin typeface="Segoe Print"/>
                <a:cs typeface="Segoe Print"/>
              </a:rPr>
              <a:t>: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y=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950" b="1" spc="-7" baseline="42735" dirty="0">
                <a:latin typeface="Segoe Print"/>
                <a:cs typeface="Segoe Print"/>
              </a:rPr>
              <a:t>x</a:t>
            </a:r>
            <a:r>
              <a:rPr sz="1350" b="1" baseline="89506" dirty="0">
                <a:latin typeface="Segoe Print"/>
                <a:cs typeface="Segoe Print"/>
              </a:rPr>
              <a:t>2	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439035" y="9694926"/>
            <a:ext cx="1734820" cy="0"/>
          </a:xfrm>
          <a:custGeom>
            <a:avLst/>
            <a:gdLst/>
            <a:ahLst/>
            <a:cxnLst/>
            <a:rect l="l" t="t" r="r" b="b"/>
            <a:pathLst>
              <a:path w="1734820">
                <a:moveTo>
                  <a:pt x="0" y="0"/>
                </a:moveTo>
                <a:lnTo>
                  <a:pt x="1734565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2163826" y="9401962"/>
            <a:ext cx="2792095" cy="49784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950" b="1" spc="22" baseline="-42735" dirty="0">
                <a:latin typeface="Segoe Print"/>
                <a:cs typeface="Segoe Print"/>
              </a:rPr>
              <a:t>y</a:t>
            </a:r>
            <a:r>
              <a:rPr sz="1350" b="1" spc="22" baseline="-30864" dirty="0">
                <a:latin typeface="Segoe Print"/>
                <a:cs typeface="Segoe Print"/>
              </a:rPr>
              <a:t>'</a:t>
            </a:r>
            <a:r>
              <a:rPr sz="1950" b="1" spc="22" baseline="-42735" dirty="0">
                <a:latin typeface="Segoe Print"/>
                <a:cs typeface="Segoe Print"/>
              </a:rPr>
              <a:t>=</a:t>
            </a:r>
            <a:r>
              <a:rPr sz="1950" b="1" spc="22" baseline="2136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30864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+7</a:t>
            </a:r>
            <a:r>
              <a:rPr sz="1950" b="1" spc="7" baseline="2136" dirty="0">
                <a:latin typeface="Segoe Print"/>
                <a:cs typeface="Segoe Print"/>
              </a:rPr>
              <a:t>  </a:t>
            </a:r>
            <a:r>
              <a:rPr sz="1300" b="1" spc="-5" dirty="0">
                <a:latin typeface="Segoe Print"/>
                <a:cs typeface="Segoe Print"/>
              </a:rPr>
              <a:t>2x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25" dirty="0">
                <a:latin typeface="Segoe Print"/>
                <a:cs typeface="Segoe Print"/>
              </a:rPr>
              <a:t>x</a:t>
            </a:r>
            <a:r>
              <a:rPr sz="1350" b="1" spc="37" baseline="30864" dirty="0">
                <a:latin typeface="Segoe Print"/>
                <a:cs typeface="Segoe Print"/>
              </a:rPr>
              <a:t>2</a:t>
            </a:r>
            <a:r>
              <a:rPr sz="1350" b="1" spc="37" baseline="3086" dirty="0">
                <a:latin typeface="Segoe Print"/>
                <a:cs typeface="Segoe Print"/>
              </a:rPr>
              <a:t> </a:t>
            </a:r>
            <a:r>
              <a:rPr sz="900" b="1" spc="25" dirty="0">
                <a:latin typeface="Segoe Print"/>
                <a:cs typeface="Segoe Print"/>
              </a:rPr>
              <a:t>  </a:t>
            </a:r>
            <a:r>
              <a:rPr sz="1300" b="1" spc="20" dirty="0">
                <a:latin typeface="Segoe Print"/>
                <a:cs typeface="Segoe Print"/>
              </a:rPr>
              <a:t>3x</a:t>
            </a:r>
            <a:r>
              <a:rPr sz="1350" b="1" spc="30" baseline="33950" dirty="0">
                <a:latin typeface="Segoe Print"/>
                <a:cs typeface="Segoe Print"/>
              </a:rPr>
              <a:t>2</a:t>
            </a:r>
            <a:r>
              <a:rPr sz="900" b="1" spc="20" dirty="0">
                <a:latin typeface="Segoe Print"/>
                <a:cs typeface="Segoe Print"/>
              </a:rPr>
              <a:t>  </a:t>
            </a:r>
            <a:r>
              <a:rPr sz="1950" b="1" spc="-7" baseline="-42735" dirty="0">
                <a:latin typeface="Segoe Print"/>
                <a:cs typeface="Segoe Print"/>
              </a:rPr>
              <a:t>=</a:t>
            </a:r>
            <a:r>
              <a:rPr sz="1950" b="1" spc="-157" baseline="-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14x-x</a:t>
            </a:r>
            <a:r>
              <a:rPr sz="1350" b="1" spc="-7" baseline="30864" dirty="0">
                <a:latin typeface="Segoe Print"/>
                <a:cs typeface="Segoe Print"/>
              </a:rPr>
              <a:t>4</a:t>
            </a:r>
            <a:endParaRPr sz="1350" baseline="30864">
              <a:latin typeface="Segoe Print"/>
              <a:cs typeface="Segoe Print"/>
            </a:endParaRPr>
          </a:p>
          <a:p>
            <a:pPr marL="832485">
              <a:lnSpc>
                <a:spcPct val="100000"/>
              </a:lnSpc>
              <a:spcBef>
                <a:spcPts val="300"/>
              </a:spcBef>
              <a:tabLst>
                <a:tab pos="2166620" algn="l"/>
              </a:tabLst>
            </a:pP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27777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+7</a:t>
            </a:r>
            <a:r>
              <a:rPr sz="1950" b="1" spc="30" baseline="2136" dirty="0">
                <a:latin typeface="Segoe Print"/>
                <a:cs typeface="Segoe Print"/>
              </a:rPr>
              <a:t> </a:t>
            </a:r>
            <a:r>
              <a:rPr sz="1350" b="1" baseline="24691" dirty="0">
                <a:latin typeface="Segoe Print"/>
                <a:cs typeface="Segoe Print"/>
              </a:rPr>
              <a:t>2	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27777" dirty="0">
                <a:latin typeface="Segoe Print"/>
                <a:cs typeface="Segoe Print"/>
              </a:rPr>
              <a:t>3</a:t>
            </a:r>
            <a:r>
              <a:rPr sz="1300" b="1" spc="5" dirty="0">
                <a:latin typeface="Segoe Print"/>
                <a:cs typeface="Segoe Print"/>
              </a:rPr>
              <a:t>+7</a:t>
            </a:r>
            <a:r>
              <a:rPr sz="1950" b="1" spc="-104" baseline="2136" dirty="0">
                <a:latin typeface="Segoe Print"/>
                <a:cs typeface="Segoe Print"/>
              </a:rPr>
              <a:t> </a:t>
            </a:r>
            <a:r>
              <a:rPr sz="1350" b="1" baseline="24691" dirty="0">
                <a:latin typeface="Segoe Print"/>
                <a:cs typeface="Segoe Print"/>
              </a:rPr>
              <a:t>2</a:t>
            </a:r>
            <a:endParaRPr sz="1350" baseline="24691">
              <a:latin typeface="Segoe Print"/>
              <a:cs typeface="Segoe Print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330572" y="9694926"/>
            <a:ext cx="617220" cy="0"/>
          </a:xfrm>
          <a:custGeom>
            <a:avLst/>
            <a:gdLst/>
            <a:ahLst/>
            <a:cxnLst/>
            <a:rect l="l" t="t" r="r" b="b"/>
            <a:pathLst>
              <a:path w="617220">
                <a:moveTo>
                  <a:pt x="0" y="0"/>
                </a:moveTo>
                <a:lnTo>
                  <a:pt x="61722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48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2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91895" y="1329181"/>
            <a:ext cx="198755" cy="29273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635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</a:pPr>
            <a:r>
              <a:rPr sz="1300" spc="-5" dirty="0">
                <a:solidFill>
                  <a:srgbClr val="FFFFFF"/>
                </a:solidFill>
                <a:latin typeface="Cambria Math"/>
                <a:cs typeface="Cambria Math"/>
              </a:rPr>
              <a:t>⑦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91895" y="1627123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59802" y="1337500"/>
            <a:ext cx="376300" cy="2094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34528" y="1361884"/>
            <a:ext cx="434213" cy="1859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953323" y="1333182"/>
            <a:ext cx="431926" cy="2170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79195" y="1848357"/>
            <a:ext cx="5748020" cy="1612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19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derivative</a:t>
            </a:r>
            <a:r>
              <a:rPr sz="1300" b="1" spc="18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19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18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root</a:t>
            </a:r>
            <a:r>
              <a:rPr sz="1300" b="1" spc="17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is</a:t>
            </a:r>
            <a:r>
              <a:rPr sz="1300" b="1" spc="18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equal</a:t>
            </a:r>
            <a:r>
              <a:rPr sz="1300" b="1" spc="18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to</a:t>
            </a:r>
            <a:r>
              <a:rPr sz="1300" b="1" spc="19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19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derivative</a:t>
            </a:r>
            <a:r>
              <a:rPr sz="1300" b="1" spc="19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19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18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radicand</a:t>
            </a:r>
            <a:endParaRPr sz="1300">
              <a:latin typeface="Segoe Print"/>
              <a:cs typeface="Segoe Print"/>
            </a:endParaRPr>
          </a:p>
          <a:p>
            <a:pPr marL="12700" marR="5080">
              <a:lnSpc>
                <a:spcPct val="220000"/>
              </a:lnSpc>
              <a:spcBef>
                <a:spcPts val="10"/>
              </a:spcBef>
            </a:pPr>
            <a:r>
              <a:rPr sz="1300" b="1" spc="-5" dirty="0">
                <a:latin typeface="Segoe Print"/>
                <a:cs typeface="Segoe Print"/>
              </a:rPr>
              <a:t>divided by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index </a:t>
            </a:r>
            <a:r>
              <a:rPr sz="1300" b="1" spc="-10" dirty="0">
                <a:latin typeface="Segoe Print"/>
                <a:cs typeface="Segoe Print"/>
              </a:rPr>
              <a:t>times </a:t>
            </a:r>
            <a:r>
              <a:rPr sz="1300" b="1" spc="-5" dirty="0">
                <a:latin typeface="Segoe Print"/>
                <a:cs typeface="Segoe Print"/>
              </a:rPr>
              <a:t>the root, </a:t>
            </a:r>
            <a:r>
              <a:rPr sz="1300" b="1" spc="-10" dirty="0">
                <a:latin typeface="Segoe Print"/>
                <a:cs typeface="Segoe Print"/>
              </a:rPr>
              <a:t>with </a:t>
            </a:r>
            <a:r>
              <a:rPr sz="1300" b="1" spc="-5" dirty="0">
                <a:latin typeface="Segoe Print"/>
                <a:cs typeface="Segoe Print"/>
              </a:rPr>
              <a:t>the radicand </a:t>
            </a:r>
            <a:r>
              <a:rPr sz="1300" b="1" spc="-10" dirty="0">
                <a:latin typeface="Segoe Print"/>
                <a:cs typeface="Segoe Print"/>
              </a:rPr>
              <a:t>raised </a:t>
            </a:r>
            <a:r>
              <a:rPr sz="1300" b="1" spc="-5" dirty="0">
                <a:latin typeface="Segoe Print"/>
                <a:cs typeface="Segoe Print"/>
              </a:rPr>
              <a:t>to the  </a:t>
            </a:r>
            <a:r>
              <a:rPr sz="1300" b="1" spc="-10" dirty="0">
                <a:latin typeface="Segoe Print"/>
                <a:cs typeface="Segoe Print"/>
              </a:rPr>
              <a:t>index </a:t>
            </a:r>
            <a:r>
              <a:rPr sz="1300" b="1" spc="-5" dirty="0">
                <a:latin typeface="Segoe Print"/>
                <a:cs typeface="Segoe Print"/>
              </a:rPr>
              <a:t>minus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one.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If 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5" dirty="0">
                <a:latin typeface="Segoe Print"/>
                <a:cs typeface="Segoe Print"/>
              </a:rPr>
              <a:t>g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are differentiable functions and g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20" dirty="0">
                <a:latin typeface="Segoe Print"/>
                <a:cs typeface="Segoe Print"/>
              </a:rPr>
              <a:t>≠0</a:t>
            </a:r>
            <a:r>
              <a:rPr sz="1350" b="1" i="1" spc="-20" dirty="0">
                <a:latin typeface="Segoe Print"/>
                <a:cs typeface="Segoe Print"/>
              </a:rPr>
              <a:t>,</a:t>
            </a:r>
            <a:r>
              <a:rPr sz="1350" b="1" i="1" spc="14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14523" y="3985386"/>
            <a:ext cx="3479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dirty="0">
                <a:latin typeface="Segoe Print"/>
                <a:cs typeface="Segoe Print"/>
              </a:rPr>
              <a:t>d</a:t>
            </a:r>
            <a:r>
              <a:rPr sz="1950" b="1" spc="-3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400678" y="3913504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2914523" y="3881754"/>
            <a:ext cx="7023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950" b="1" u="sng" spc="-7" baseline="4487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232" baseline="4487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487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</a:t>
            </a:r>
            <a:r>
              <a:rPr sz="1950" b="1" spc="165" baseline="44871" dirty="0">
                <a:latin typeface="Segoe Print"/>
                <a:cs typeface="Segoe Print"/>
              </a:rPr>
              <a:t> </a:t>
            </a:r>
            <a:r>
              <a:rPr sz="1125" b="1" spc="-615" baseline="55555" dirty="0">
                <a:latin typeface="Segoe Print"/>
                <a:cs typeface="Segoe Print"/>
              </a:rPr>
              <a:t>k</a:t>
            </a:r>
            <a:r>
              <a:rPr sz="750" b="1" spc="51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u=</a:t>
            </a:r>
            <a:endParaRPr sz="1950" baseline="4273">
              <a:latin typeface="Segoe Print"/>
              <a:cs typeface="Segoe Print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865753" y="4043044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>
                <a:moveTo>
                  <a:pt x="0" y="0"/>
                </a:moveTo>
                <a:lnTo>
                  <a:pt x="33070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630803" y="3574821"/>
            <a:ext cx="573405" cy="64135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965"/>
              </a:spcBef>
            </a:pPr>
            <a:r>
              <a:rPr sz="1950" b="1" spc="-7" baseline="-21367" dirty="0">
                <a:latin typeface="Segoe Print"/>
                <a:cs typeface="Segoe Print"/>
              </a:rPr>
              <a:t>u</a:t>
            </a:r>
            <a:r>
              <a:rPr sz="900" b="1" spc="-5" dirty="0">
                <a:latin typeface="Segoe Print"/>
                <a:cs typeface="Segoe Print"/>
              </a:rPr>
              <a:t>'</a:t>
            </a:r>
            <a:endParaRPr sz="900">
              <a:latin typeface="Segoe Print"/>
              <a:cs typeface="Segoe Print"/>
            </a:endParaRPr>
          </a:p>
          <a:p>
            <a:pPr marR="5080" algn="ctr">
              <a:lnSpc>
                <a:spcPct val="100000"/>
              </a:lnSpc>
              <a:spcBef>
                <a:spcPts val="860"/>
              </a:spcBef>
            </a:pPr>
            <a:r>
              <a:rPr sz="1950" b="1" spc="-247" baseline="-17094" dirty="0">
                <a:latin typeface="Segoe Print"/>
                <a:cs typeface="Segoe Print"/>
              </a:rPr>
              <a:t>k</a:t>
            </a:r>
            <a:r>
              <a:rPr sz="1125" b="1" spc="-247" baseline="37037" dirty="0">
                <a:latin typeface="Segoe Print"/>
                <a:cs typeface="Segoe Print"/>
              </a:rPr>
              <a:t>k</a:t>
            </a:r>
            <a:r>
              <a:rPr sz="1125" b="1" spc="-127" baseline="-14814" dirty="0">
                <a:latin typeface="Segoe Print"/>
                <a:cs typeface="Segoe Print"/>
              </a:rPr>
              <a:t> </a:t>
            </a:r>
            <a:r>
              <a:rPr sz="1950" b="1" spc="-7" baseline="-17094" dirty="0">
                <a:latin typeface="Segoe Print"/>
                <a:cs typeface="Segoe Print"/>
              </a:rPr>
              <a:t>u</a:t>
            </a:r>
            <a:r>
              <a:rPr sz="900" b="1" spc="-5" dirty="0">
                <a:latin typeface="Segoe Print"/>
                <a:cs typeface="Segoe Print"/>
              </a:rPr>
              <a:t>k-1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630803" y="4000372"/>
            <a:ext cx="565785" cy="0"/>
          </a:xfrm>
          <a:custGeom>
            <a:avLst/>
            <a:gdLst/>
            <a:ahLst/>
            <a:cxnLst/>
            <a:rect l="l" t="t" r="r" b="b"/>
            <a:pathLst>
              <a:path w="565785">
                <a:moveTo>
                  <a:pt x="0" y="0"/>
                </a:moveTo>
                <a:lnTo>
                  <a:pt x="56570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876423" y="3747388"/>
            <a:ext cx="1360170" cy="0"/>
          </a:xfrm>
          <a:custGeom>
            <a:avLst/>
            <a:gdLst/>
            <a:ahLst/>
            <a:cxnLst/>
            <a:rect l="l" t="t" r="r" b="b"/>
            <a:pathLst>
              <a:path w="1360170">
                <a:moveTo>
                  <a:pt x="0" y="0"/>
                </a:moveTo>
                <a:lnTo>
                  <a:pt x="135966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76423" y="4274692"/>
            <a:ext cx="1360170" cy="0"/>
          </a:xfrm>
          <a:custGeom>
            <a:avLst/>
            <a:gdLst/>
            <a:ahLst/>
            <a:cxnLst/>
            <a:rect l="l" t="t" r="r" b="b"/>
            <a:pathLst>
              <a:path w="1360170">
                <a:moveTo>
                  <a:pt x="0" y="0"/>
                </a:moveTo>
                <a:lnTo>
                  <a:pt x="135966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881757" y="3742054"/>
            <a:ext cx="0" cy="538480"/>
          </a:xfrm>
          <a:custGeom>
            <a:avLst/>
            <a:gdLst/>
            <a:ahLst/>
            <a:cxnLst/>
            <a:rect l="l" t="t" r="r" b="b"/>
            <a:pathLst>
              <a:path h="538479">
                <a:moveTo>
                  <a:pt x="0" y="0"/>
                </a:moveTo>
                <a:lnTo>
                  <a:pt x="0" y="53797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230751" y="3742054"/>
            <a:ext cx="0" cy="538480"/>
          </a:xfrm>
          <a:custGeom>
            <a:avLst/>
            <a:gdLst/>
            <a:ahLst/>
            <a:cxnLst/>
            <a:rect l="l" t="t" r="r" b="b"/>
            <a:pathLst>
              <a:path h="538479">
                <a:moveTo>
                  <a:pt x="0" y="0"/>
                </a:moveTo>
                <a:lnTo>
                  <a:pt x="0" y="537971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79195" y="4301011"/>
            <a:ext cx="1150620" cy="3784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300" b="1" i="1" spc="-15" dirty="0">
                <a:latin typeface="Wingdings"/>
                <a:cs typeface="Wingdings"/>
              </a:rPr>
              <a:t></a:t>
            </a:r>
            <a:r>
              <a:rPr sz="1300" b="1" spc="-15" dirty="0">
                <a:latin typeface="Segoe Print"/>
                <a:cs typeface="Segoe Print"/>
              </a:rPr>
              <a:t>Example1: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367282" y="4928488"/>
            <a:ext cx="424180" cy="0"/>
          </a:xfrm>
          <a:custGeom>
            <a:avLst/>
            <a:gdLst/>
            <a:ahLst/>
            <a:cxnLst/>
            <a:rect l="l" t="t" r="r" b="b"/>
            <a:pathLst>
              <a:path w="424180">
                <a:moveTo>
                  <a:pt x="0" y="0"/>
                </a:moveTo>
                <a:lnTo>
                  <a:pt x="423671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2561970" y="4768722"/>
            <a:ext cx="9353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6575" algn="l"/>
                <a:tab pos="922019" algn="l"/>
              </a:tabLst>
            </a:pPr>
            <a:r>
              <a:rPr sz="1950" b="1" spc="22" baseline="-42735" dirty="0">
                <a:latin typeface="Segoe Print"/>
                <a:cs typeface="Segoe Print"/>
              </a:rPr>
              <a:t>y</a:t>
            </a:r>
            <a:r>
              <a:rPr sz="1350" b="1" spc="22" baseline="-30864" dirty="0">
                <a:latin typeface="Segoe Print"/>
                <a:cs typeface="Segoe Print"/>
              </a:rPr>
              <a:t>'</a:t>
            </a:r>
            <a:r>
              <a:rPr sz="1950" b="1" spc="22" baseline="-42735" dirty="0">
                <a:latin typeface="Segoe Print"/>
                <a:cs typeface="Segoe Print"/>
              </a:rPr>
              <a:t>=</a:t>
            </a:r>
            <a:r>
              <a:rPr sz="1300" b="1" u="sng" spc="1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	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822575" y="5035422"/>
            <a:ext cx="6743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4273" dirty="0">
                <a:latin typeface="Segoe Print"/>
                <a:cs typeface="Segoe Print"/>
              </a:rPr>
              <a:t>2</a:t>
            </a:r>
            <a:r>
              <a:rPr sz="1300" b="1" spc="245" dirty="0">
                <a:latin typeface="Segoe Print"/>
                <a:cs typeface="Segoe Print"/>
              </a:rPr>
              <a:t> </a:t>
            </a:r>
            <a:r>
              <a:rPr sz="1950" b="1" spc="-15" baseline="4273" dirty="0">
                <a:latin typeface="Segoe Print"/>
                <a:cs typeface="Segoe Print"/>
              </a:rPr>
              <a:t>5x+2</a:t>
            </a:r>
            <a:endParaRPr sz="1950" baseline="4273">
              <a:latin typeface="Segoe Print"/>
              <a:cs typeface="Segoe Print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063875" y="5065648"/>
            <a:ext cx="424180" cy="0"/>
          </a:xfrm>
          <a:custGeom>
            <a:avLst/>
            <a:gdLst/>
            <a:ahLst/>
            <a:cxnLst/>
            <a:rect l="l" t="t" r="r" b="b"/>
            <a:pathLst>
              <a:path w="424179">
                <a:moveTo>
                  <a:pt x="0" y="0"/>
                </a:moveTo>
                <a:lnTo>
                  <a:pt x="42367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409953" y="5424042"/>
            <a:ext cx="434340" cy="0"/>
          </a:xfrm>
          <a:custGeom>
            <a:avLst/>
            <a:gdLst/>
            <a:ahLst/>
            <a:cxnLst/>
            <a:rect l="l" t="t" r="r" b="b"/>
            <a:pathLst>
              <a:path w="434339">
                <a:moveTo>
                  <a:pt x="0" y="0"/>
                </a:moveTo>
                <a:lnTo>
                  <a:pt x="43434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679195" y="4898263"/>
            <a:ext cx="1567180" cy="730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8460" algn="l"/>
                <a:tab pos="1306195" algn="l"/>
              </a:tabLst>
            </a:pPr>
            <a:r>
              <a:rPr sz="1950" b="1" baseline="2136" dirty="0">
                <a:latin typeface="Segoe Print"/>
                <a:cs typeface="Segoe Print"/>
              </a:rPr>
              <a:t>1:	y=</a:t>
            </a:r>
            <a:r>
              <a:rPr sz="1300" b="1" spc="335" dirty="0">
                <a:latin typeface="Segoe Print"/>
                <a:cs typeface="Segoe Print"/>
              </a:rPr>
              <a:t> </a:t>
            </a:r>
            <a:r>
              <a:rPr sz="1950" b="1" spc="-15" baseline="2136" dirty="0">
                <a:latin typeface="Segoe Print"/>
                <a:cs typeface="Segoe Print"/>
              </a:rPr>
              <a:t>5x+2	</a:t>
            </a:r>
            <a:r>
              <a:rPr sz="1950" b="1" spc="30" baseline="2136" dirty="0">
                <a:latin typeface="Cambria Math"/>
                <a:cs typeface="Cambria Math"/>
              </a:rPr>
              <a:t>⟹</a:t>
            </a:r>
            <a:endParaRPr sz="1950" baseline="2136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78460" algn="l"/>
                <a:tab pos="1359535" algn="l"/>
              </a:tabLst>
            </a:pPr>
            <a:r>
              <a:rPr sz="1300" b="1" dirty="0"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: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85" dirty="0">
                <a:latin typeface="Segoe Print"/>
                <a:cs typeface="Segoe Print"/>
              </a:rPr>
              <a:t>=</a:t>
            </a:r>
            <a:r>
              <a:rPr sz="1125" b="1" spc="-615" baseline="55555" dirty="0">
                <a:latin typeface="Segoe Print"/>
                <a:cs typeface="Segoe Print"/>
              </a:rPr>
              <a:t>4</a:t>
            </a:r>
            <a:r>
              <a:rPr sz="1950" b="1" spc="1012" baseline="2136" dirty="0">
                <a:latin typeface="Cambria Math"/>
                <a:cs typeface="Cambria Math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20" dirty="0">
                <a:latin typeface="Cambria Math"/>
                <a:cs typeface="Cambria Math"/>
              </a:rPr>
              <a:t>⟹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615310" y="5281040"/>
            <a:ext cx="11855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1670" algn="l"/>
                <a:tab pos="1172210" algn="l"/>
              </a:tabLst>
            </a:pPr>
            <a:r>
              <a:rPr sz="1950" b="1" spc="22" baseline="-42735" dirty="0">
                <a:latin typeface="Segoe Print"/>
                <a:cs typeface="Segoe Print"/>
              </a:rPr>
              <a:t>y</a:t>
            </a:r>
            <a:r>
              <a:rPr sz="1350" b="1" spc="22" baseline="-30864" dirty="0">
                <a:latin typeface="Segoe Print"/>
                <a:cs typeface="Segoe Print"/>
              </a:rPr>
              <a:t>'</a:t>
            </a:r>
            <a:r>
              <a:rPr sz="1950" b="1" spc="22" baseline="-42735" dirty="0">
                <a:latin typeface="Segoe Print"/>
                <a:cs typeface="Segoe Print"/>
              </a:rPr>
              <a:t>=</a:t>
            </a:r>
            <a:r>
              <a:rPr sz="1300" b="1" u="sng" spc="1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	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75914" y="5555360"/>
            <a:ext cx="9194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2x-4</a:t>
            </a:r>
            <a:r>
              <a:rPr sz="1950" b="1" spc="-209" baseline="2136" dirty="0">
                <a:latin typeface="Segoe Print"/>
                <a:cs typeface="Segoe Print"/>
              </a:rPr>
              <a:t> </a:t>
            </a:r>
            <a:r>
              <a:rPr sz="1350" b="1" baseline="24691" dirty="0">
                <a:latin typeface="Segoe Print"/>
                <a:cs typeface="Segoe Print"/>
              </a:rPr>
              <a:t>3</a:t>
            </a:r>
            <a:endParaRPr sz="1350" baseline="24691">
              <a:latin typeface="Segoe Print"/>
              <a:cs typeface="Segoe Print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130930" y="5577966"/>
            <a:ext cx="660400" cy="0"/>
          </a:xfrm>
          <a:custGeom>
            <a:avLst/>
            <a:gdLst/>
            <a:ahLst/>
            <a:cxnLst/>
            <a:rect l="l" t="t" r="r" b="b"/>
            <a:pathLst>
              <a:path w="660400">
                <a:moveTo>
                  <a:pt x="0" y="0"/>
                </a:moveTo>
                <a:lnTo>
                  <a:pt x="65989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409953" y="5975730"/>
            <a:ext cx="815340" cy="0"/>
          </a:xfrm>
          <a:custGeom>
            <a:avLst/>
            <a:gdLst/>
            <a:ahLst/>
            <a:cxnLst/>
            <a:rect l="l" t="t" r="r" b="b"/>
            <a:pathLst>
              <a:path w="815339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79195" y="5965316"/>
            <a:ext cx="194881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8460" algn="l"/>
                <a:tab pos="1741170" algn="l"/>
              </a:tabLst>
            </a:pPr>
            <a:r>
              <a:rPr sz="1300" b="1" dirty="0"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: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85" dirty="0">
                <a:latin typeface="Segoe Print"/>
                <a:cs typeface="Segoe Print"/>
              </a:rPr>
              <a:t>=</a:t>
            </a:r>
            <a:r>
              <a:rPr sz="1125" b="1" spc="-615" baseline="59259" dirty="0">
                <a:latin typeface="Segoe Print"/>
                <a:cs typeface="Segoe Print"/>
              </a:rPr>
              <a:t>3</a:t>
            </a:r>
            <a:r>
              <a:rPr sz="1950" b="1" spc="1012" baseline="4273" dirty="0">
                <a:latin typeface="Cambria Math"/>
                <a:cs typeface="Cambria Math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6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27777" dirty="0">
                <a:latin typeface="Segoe Print"/>
                <a:cs typeface="Segoe Print"/>
              </a:rPr>
              <a:t>2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7x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20" dirty="0">
                <a:latin typeface="Cambria Math"/>
                <a:cs typeface="Cambria Math"/>
              </a:rPr>
              <a:t>⟹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996310" y="5840348"/>
            <a:ext cx="15684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41985" algn="l"/>
                <a:tab pos="1555115" algn="l"/>
              </a:tabLst>
            </a:pPr>
            <a:r>
              <a:rPr sz="1950" b="1" spc="22" baseline="-42735" dirty="0">
                <a:latin typeface="Segoe Print"/>
                <a:cs typeface="Segoe Print"/>
              </a:rPr>
              <a:t>y</a:t>
            </a:r>
            <a:r>
              <a:rPr sz="1350" b="1" spc="22" baseline="-30864" dirty="0">
                <a:latin typeface="Segoe Print"/>
                <a:cs typeface="Segoe Print"/>
              </a:rPr>
              <a:t>'</a:t>
            </a:r>
            <a:r>
              <a:rPr sz="1950" b="1" spc="22" baseline="-42735" dirty="0">
                <a:latin typeface="Segoe Print"/>
                <a:cs typeface="Segoe Print"/>
              </a:rPr>
              <a:t>=</a:t>
            </a:r>
            <a:r>
              <a:rPr sz="1300" b="1" u="sng" spc="1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12x+7	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256915" y="6117716"/>
            <a:ext cx="13011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6x</a:t>
            </a:r>
            <a:r>
              <a:rPr sz="1350" b="1" baseline="27777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+7x+2</a:t>
            </a:r>
            <a:r>
              <a:rPr sz="1950" b="1" spc="-187" baseline="2136" dirty="0">
                <a:latin typeface="Segoe Print"/>
                <a:cs typeface="Segoe Print"/>
              </a:rPr>
              <a:t> </a:t>
            </a:r>
            <a:r>
              <a:rPr sz="1350" b="1" baseline="24691" dirty="0">
                <a:latin typeface="Segoe Print"/>
                <a:cs typeface="Segoe Print"/>
              </a:rPr>
              <a:t>2</a:t>
            </a:r>
            <a:endParaRPr sz="1350" baseline="24691">
              <a:latin typeface="Segoe Print"/>
              <a:cs typeface="Segoe Print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511930" y="6137274"/>
            <a:ext cx="1041400" cy="0"/>
          </a:xfrm>
          <a:custGeom>
            <a:avLst/>
            <a:gdLst/>
            <a:ahLst/>
            <a:cxnLst/>
            <a:rect l="l" t="t" r="r" b="b"/>
            <a:pathLst>
              <a:path w="1041400">
                <a:moveTo>
                  <a:pt x="0" y="0"/>
                </a:moveTo>
                <a:lnTo>
                  <a:pt x="10411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97865" y="6528815"/>
            <a:ext cx="373024" cy="1352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161414" y="6493509"/>
            <a:ext cx="568197" cy="2367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79195" y="7279385"/>
            <a:ext cx="2567940" cy="660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line, </a:t>
            </a:r>
            <a:r>
              <a:rPr sz="1300" b="1" spc="15" dirty="0">
                <a:latin typeface="Segoe Print"/>
                <a:cs typeface="Segoe Print"/>
              </a:rPr>
              <a:t>P</a:t>
            </a:r>
            <a:r>
              <a:rPr sz="1350" b="1" spc="22" baseline="-15432" dirty="0">
                <a:latin typeface="Segoe Print"/>
                <a:cs typeface="Segoe Print"/>
              </a:rPr>
              <a:t>1</a:t>
            </a:r>
            <a:r>
              <a:rPr sz="1300" b="1" spc="15" dirty="0">
                <a:latin typeface="Segoe Print"/>
                <a:cs typeface="Segoe Print"/>
              </a:rPr>
              <a:t>(x</a:t>
            </a:r>
            <a:r>
              <a:rPr sz="1350" b="1" spc="22" baseline="-18518" dirty="0">
                <a:latin typeface="Segoe Print"/>
                <a:cs typeface="Segoe Print"/>
              </a:rPr>
              <a:t>1</a:t>
            </a:r>
            <a:r>
              <a:rPr sz="1300" b="1" spc="15" dirty="0">
                <a:latin typeface="Segoe Print"/>
                <a:cs typeface="Segoe Print"/>
              </a:rPr>
              <a:t>, y</a:t>
            </a:r>
            <a:r>
              <a:rPr sz="1350" b="1" spc="22" baseline="-37037" dirty="0">
                <a:latin typeface="Segoe Print"/>
                <a:cs typeface="Segoe Print"/>
              </a:rPr>
              <a:t>1</a:t>
            </a:r>
            <a:r>
              <a:rPr sz="1300" b="1" spc="15" dirty="0">
                <a:latin typeface="Segoe Print"/>
                <a:cs typeface="Segoe Print"/>
              </a:rPr>
              <a:t>)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15" dirty="0">
                <a:latin typeface="Segoe Print"/>
                <a:cs typeface="Segoe Print"/>
              </a:rPr>
              <a:t>P</a:t>
            </a:r>
            <a:r>
              <a:rPr sz="1350" b="1" spc="22" baseline="-15432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(x</a:t>
            </a:r>
            <a:r>
              <a:rPr sz="1350" b="1" spc="22" baseline="-18518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,</a:t>
            </a:r>
            <a:r>
              <a:rPr sz="1300" b="1" spc="-15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y</a:t>
            </a:r>
            <a:r>
              <a:rPr sz="1350" b="1" spc="7" baseline="-37037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).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85"/>
              </a:spcBef>
            </a:pPr>
            <a:r>
              <a:rPr sz="1300" b="1" spc="-5" dirty="0">
                <a:latin typeface="Segoe Print"/>
                <a:cs typeface="Segoe Print"/>
              </a:rPr>
              <a:t>Therefore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79195" y="8059673"/>
            <a:ext cx="12674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spc="-7" baseline="-51282" dirty="0">
                <a:latin typeface="Segoe Print"/>
                <a:cs typeface="Segoe Print"/>
              </a:rPr>
              <a:t>m</a:t>
            </a:r>
            <a:r>
              <a:rPr sz="1950" b="1" spc="-44" baseline="-51282" dirty="0">
                <a:latin typeface="Segoe Print"/>
                <a:cs typeface="Segoe Print"/>
              </a:rPr>
              <a:t> </a:t>
            </a:r>
            <a:r>
              <a:rPr sz="1950" b="1" spc="-7" baseline="-51282" dirty="0">
                <a:latin typeface="Segoe Print"/>
                <a:cs typeface="Segoe Print"/>
              </a:rPr>
              <a:t>=</a:t>
            </a:r>
            <a:r>
              <a:rPr sz="1950" b="1" u="sng" spc="-472" baseline="-1068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-1068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Δy</a:t>
            </a:r>
            <a:r>
              <a:rPr sz="1950" b="1" spc="-465" baseline="-10683" dirty="0">
                <a:latin typeface="Segoe Print"/>
                <a:cs typeface="Segoe Print"/>
              </a:rPr>
              <a:t> </a:t>
            </a:r>
            <a:r>
              <a:rPr sz="1950" b="1" spc="-7" baseline="-51282" dirty="0">
                <a:latin typeface="Segoe Print"/>
                <a:cs typeface="Segoe Print"/>
              </a:rPr>
              <a:t>=</a:t>
            </a:r>
            <a:r>
              <a:rPr sz="1950" b="1" spc="-480" baseline="-51282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y</a:t>
            </a:r>
            <a:r>
              <a:rPr sz="1350" b="1" spc="7" baseline="-37037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-y</a:t>
            </a:r>
            <a:r>
              <a:rPr sz="1350" b="1" spc="7" baseline="-37037" dirty="0">
                <a:latin typeface="Segoe Print"/>
                <a:cs typeface="Segoe Print"/>
              </a:rPr>
              <a:t>1</a:t>
            </a:r>
            <a:endParaRPr sz="1350" baseline="-37037">
              <a:latin typeface="Segoe Print"/>
              <a:cs typeface="Segoe Prin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45260" y="8326373"/>
            <a:ext cx="8921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2275" algn="l"/>
              </a:tabLst>
            </a:pPr>
            <a:r>
              <a:rPr sz="1300" b="1" dirty="0">
                <a:latin typeface="Segoe Print"/>
                <a:cs typeface="Segoe Print"/>
              </a:rPr>
              <a:t>Δ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-18518" dirty="0">
                <a:latin typeface="Segoe Print"/>
                <a:cs typeface="Segoe Print"/>
              </a:rPr>
              <a:t>2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baseline="-18518" dirty="0">
                <a:latin typeface="Segoe Print"/>
                <a:cs typeface="Segoe Print"/>
              </a:rPr>
              <a:t>1</a:t>
            </a:r>
            <a:endParaRPr sz="1350" baseline="-18518">
              <a:latin typeface="Segoe Print"/>
              <a:cs typeface="Segoe Print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458722" y="8344407"/>
            <a:ext cx="480059" cy="0"/>
          </a:xfrm>
          <a:custGeom>
            <a:avLst/>
            <a:gdLst/>
            <a:ahLst/>
            <a:cxnLst/>
            <a:rect l="l" t="t" r="r" b="b"/>
            <a:pathLst>
              <a:path w="480060">
                <a:moveTo>
                  <a:pt x="0" y="0"/>
                </a:moveTo>
                <a:lnTo>
                  <a:pt x="48005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679195" y="8750045"/>
            <a:ext cx="5963920" cy="1096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While</a:t>
            </a:r>
            <a:r>
              <a:rPr sz="1300" b="1" spc="35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3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slope</a:t>
            </a:r>
            <a:r>
              <a:rPr sz="1300" b="1" spc="3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for</a:t>
            </a:r>
            <a:r>
              <a:rPr sz="1300" b="1" spc="3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curve</a:t>
            </a:r>
            <a:r>
              <a:rPr sz="1300" b="1" spc="3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can</a:t>
            </a:r>
            <a:r>
              <a:rPr sz="1300" b="1" spc="3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be</a:t>
            </a:r>
            <a:r>
              <a:rPr sz="1300" b="1" spc="3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found</a:t>
            </a:r>
            <a:r>
              <a:rPr sz="1300" b="1" spc="3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by</a:t>
            </a:r>
            <a:r>
              <a:rPr sz="1300" b="1" spc="3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derivative</a:t>
            </a:r>
            <a:r>
              <a:rPr sz="1300" b="1" spc="35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3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curve</a:t>
            </a:r>
            <a:r>
              <a:rPr sz="1300" b="1" spc="3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to</a:t>
            </a:r>
            <a:endParaRPr sz="1300">
              <a:latin typeface="Segoe Print"/>
              <a:cs typeface="Segoe Print"/>
            </a:endParaRPr>
          </a:p>
          <a:p>
            <a:pPr marL="12700" marR="5080">
              <a:lnSpc>
                <a:spcPts val="3450"/>
              </a:lnSpc>
              <a:spcBef>
                <a:spcPts val="409"/>
              </a:spcBef>
            </a:pPr>
            <a:r>
              <a:rPr sz="1300" b="1" spc="-5" dirty="0">
                <a:latin typeface="Segoe Print"/>
                <a:cs typeface="Segoe Print"/>
              </a:rPr>
              <a:t>obtain the line </a:t>
            </a:r>
            <a:r>
              <a:rPr sz="1300" b="1" dirty="0">
                <a:latin typeface="Segoe Print"/>
                <a:cs typeface="Segoe Print"/>
              </a:rPr>
              <a:t>or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first derivative which represented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   </a:t>
            </a:r>
            <a:r>
              <a:rPr sz="1300" b="1" spc="-10" dirty="0">
                <a:latin typeface="Segoe Print"/>
                <a:cs typeface="Segoe Print"/>
              </a:rPr>
              <a:t>where </a:t>
            </a:r>
            <a:r>
              <a:rPr sz="1300" b="1" spc="-5" dirty="0">
                <a:latin typeface="Segoe Print"/>
                <a:cs typeface="Segoe Print"/>
              </a:rPr>
              <a:t>this slope will cross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curve at one </a:t>
            </a:r>
            <a:r>
              <a:rPr sz="1300" b="1" dirty="0">
                <a:latin typeface="Segoe Print"/>
                <a:cs typeface="Segoe Print"/>
              </a:rPr>
              <a:t>point</a:t>
            </a:r>
            <a:r>
              <a:rPr sz="1300" b="1" spc="3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only.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639309" y="8364854"/>
            <a:ext cx="1549400" cy="76200"/>
          </a:xfrm>
          <a:custGeom>
            <a:avLst/>
            <a:gdLst/>
            <a:ahLst/>
            <a:cxnLst/>
            <a:rect l="l" t="t" r="r" b="b"/>
            <a:pathLst>
              <a:path w="1549400" h="76200">
                <a:moveTo>
                  <a:pt x="1473200" y="0"/>
                </a:moveTo>
                <a:lnTo>
                  <a:pt x="1473200" y="76199"/>
                </a:lnTo>
                <a:lnTo>
                  <a:pt x="1524000" y="50799"/>
                </a:lnTo>
                <a:lnTo>
                  <a:pt x="1485900" y="50799"/>
                </a:lnTo>
                <a:lnTo>
                  <a:pt x="1485900" y="25399"/>
                </a:lnTo>
                <a:lnTo>
                  <a:pt x="1524000" y="25399"/>
                </a:lnTo>
                <a:lnTo>
                  <a:pt x="1473200" y="0"/>
                </a:lnTo>
                <a:close/>
              </a:path>
              <a:path w="1549400" h="76200">
                <a:moveTo>
                  <a:pt x="1473200" y="25399"/>
                </a:moveTo>
                <a:lnTo>
                  <a:pt x="0" y="25399"/>
                </a:lnTo>
                <a:lnTo>
                  <a:pt x="0" y="50799"/>
                </a:lnTo>
                <a:lnTo>
                  <a:pt x="1473200" y="50799"/>
                </a:lnTo>
                <a:lnTo>
                  <a:pt x="1473200" y="25399"/>
                </a:lnTo>
                <a:close/>
              </a:path>
              <a:path w="1549400" h="76200">
                <a:moveTo>
                  <a:pt x="1524000" y="25399"/>
                </a:moveTo>
                <a:lnTo>
                  <a:pt x="1485900" y="25399"/>
                </a:lnTo>
                <a:lnTo>
                  <a:pt x="1485900" y="50799"/>
                </a:lnTo>
                <a:lnTo>
                  <a:pt x="1524000" y="50799"/>
                </a:lnTo>
                <a:lnTo>
                  <a:pt x="1549400" y="38099"/>
                </a:lnTo>
                <a:lnTo>
                  <a:pt x="1524000" y="25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12513" y="7310754"/>
            <a:ext cx="76200" cy="1085850"/>
          </a:xfrm>
          <a:custGeom>
            <a:avLst/>
            <a:gdLst/>
            <a:ahLst/>
            <a:cxnLst/>
            <a:rect l="l" t="t" r="r" b="b"/>
            <a:pathLst>
              <a:path w="76200" h="1085850">
                <a:moveTo>
                  <a:pt x="47571" y="76136"/>
                </a:moveTo>
                <a:lnTo>
                  <a:pt x="28522" y="76263"/>
                </a:lnTo>
                <a:lnTo>
                  <a:pt x="34416" y="1085849"/>
                </a:lnTo>
                <a:lnTo>
                  <a:pt x="53466" y="1085849"/>
                </a:lnTo>
                <a:lnTo>
                  <a:pt x="47571" y="76136"/>
                </a:lnTo>
                <a:close/>
              </a:path>
              <a:path w="76200" h="1085850">
                <a:moveTo>
                  <a:pt x="37591" y="0"/>
                </a:moveTo>
                <a:lnTo>
                  <a:pt x="0" y="76453"/>
                </a:lnTo>
                <a:lnTo>
                  <a:pt x="28522" y="76263"/>
                </a:lnTo>
                <a:lnTo>
                  <a:pt x="28448" y="63500"/>
                </a:lnTo>
                <a:lnTo>
                  <a:pt x="69766" y="63500"/>
                </a:lnTo>
                <a:lnTo>
                  <a:pt x="37591" y="0"/>
                </a:lnTo>
                <a:close/>
              </a:path>
              <a:path w="76200" h="1085850">
                <a:moveTo>
                  <a:pt x="47498" y="63500"/>
                </a:moveTo>
                <a:lnTo>
                  <a:pt x="28448" y="63500"/>
                </a:lnTo>
                <a:lnTo>
                  <a:pt x="28522" y="76263"/>
                </a:lnTo>
                <a:lnTo>
                  <a:pt x="47571" y="76136"/>
                </a:lnTo>
                <a:lnTo>
                  <a:pt x="47498" y="63500"/>
                </a:lnTo>
                <a:close/>
              </a:path>
              <a:path w="76200" h="1085850">
                <a:moveTo>
                  <a:pt x="69766" y="63500"/>
                </a:moveTo>
                <a:lnTo>
                  <a:pt x="47498" y="63500"/>
                </a:lnTo>
                <a:lnTo>
                  <a:pt x="47571" y="76136"/>
                </a:lnTo>
                <a:lnTo>
                  <a:pt x="76073" y="75945"/>
                </a:lnTo>
                <a:lnTo>
                  <a:pt x="69766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639309" y="7583804"/>
            <a:ext cx="1174750" cy="825500"/>
          </a:xfrm>
          <a:custGeom>
            <a:avLst/>
            <a:gdLst/>
            <a:ahLst/>
            <a:cxnLst/>
            <a:rect l="l" t="t" r="r" b="b"/>
            <a:pathLst>
              <a:path w="1174750" h="825500">
                <a:moveTo>
                  <a:pt x="0" y="825499"/>
                </a:moveTo>
                <a:lnTo>
                  <a:pt x="11747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32450" y="7710804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49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024754" y="8153400"/>
            <a:ext cx="607695" cy="635"/>
          </a:xfrm>
          <a:custGeom>
            <a:avLst/>
            <a:gdLst/>
            <a:ahLst/>
            <a:cxnLst/>
            <a:rect l="l" t="t" r="r" b="b"/>
            <a:pathLst>
              <a:path w="607695" h="634">
                <a:moveTo>
                  <a:pt x="0" y="0"/>
                </a:moveTo>
                <a:lnTo>
                  <a:pt x="607695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604192" y="7655242"/>
            <a:ext cx="68580" cy="749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972367" y="8109267"/>
            <a:ext cx="68580" cy="7493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4676013" y="7738109"/>
            <a:ext cx="6781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15" dirty="0">
                <a:latin typeface="Segoe Print"/>
                <a:cs typeface="Segoe Print"/>
              </a:rPr>
              <a:t>P</a:t>
            </a:r>
            <a:r>
              <a:rPr sz="1200" b="1" spc="22" baseline="-17361" dirty="0">
                <a:latin typeface="Segoe Print"/>
                <a:cs typeface="Segoe Print"/>
              </a:rPr>
              <a:t>1</a:t>
            </a:r>
            <a:r>
              <a:rPr sz="1000" b="1" spc="15" dirty="0">
                <a:latin typeface="Segoe Print"/>
                <a:cs typeface="Segoe Print"/>
              </a:rPr>
              <a:t>(x</a:t>
            </a:r>
            <a:r>
              <a:rPr sz="1050" b="1" spc="22" baseline="-19841" dirty="0">
                <a:latin typeface="Segoe Print"/>
                <a:cs typeface="Segoe Print"/>
              </a:rPr>
              <a:t>1</a:t>
            </a:r>
            <a:r>
              <a:rPr sz="1000" b="1" spc="15" dirty="0">
                <a:latin typeface="Segoe Print"/>
                <a:cs typeface="Segoe Print"/>
              </a:rPr>
              <a:t>,</a:t>
            </a:r>
            <a:r>
              <a:rPr sz="1000" b="1" spc="-80" dirty="0">
                <a:latin typeface="Segoe Print"/>
                <a:cs typeface="Segoe Print"/>
              </a:rPr>
              <a:t> </a:t>
            </a:r>
            <a:r>
              <a:rPr sz="1000" b="1" spc="10" dirty="0">
                <a:latin typeface="Segoe Print"/>
                <a:cs typeface="Segoe Print"/>
              </a:rPr>
              <a:t>y</a:t>
            </a:r>
            <a:r>
              <a:rPr sz="1050" b="1" spc="15" baseline="-35714" dirty="0">
                <a:latin typeface="Segoe Print"/>
                <a:cs typeface="Segoe Print"/>
              </a:rPr>
              <a:t>1</a:t>
            </a:r>
            <a:r>
              <a:rPr sz="1000" b="1" spc="10" dirty="0">
                <a:latin typeface="Segoe Print"/>
                <a:cs typeface="Segoe Print"/>
              </a:rPr>
              <a:t>)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49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076825" y="7396733"/>
            <a:ext cx="73342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15" dirty="0">
                <a:latin typeface="Segoe Print"/>
                <a:cs typeface="Segoe Print"/>
              </a:rPr>
              <a:t>P</a:t>
            </a:r>
            <a:r>
              <a:rPr sz="1200" b="1" spc="22" baseline="-17361" dirty="0">
                <a:latin typeface="Segoe Print"/>
                <a:cs typeface="Segoe Print"/>
              </a:rPr>
              <a:t>2</a:t>
            </a:r>
            <a:r>
              <a:rPr sz="1100" b="1" spc="15" dirty="0">
                <a:latin typeface="Segoe Print"/>
                <a:cs typeface="Segoe Print"/>
              </a:rPr>
              <a:t>(x</a:t>
            </a:r>
            <a:r>
              <a:rPr sz="1200" b="1" spc="22" baseline="-17361" dirty="0">
                <a:latin typeface="Segoe Print"/>
                <a:cs typeface="Segoe Print"/>
              </a:rPr>
              <a:t>2</a:t>
            </a:r>
            <a:r>
              <a:rPr sz="1100" b="1" spc="15" dirty="0">
                <a:latin typeface="Segoe Print"/>
                <a:cs typeface="Segoe Print"/>
              </a:rPr>
              <a:t>,</a:t>
            </a:r>
            <a:r>
              <a:rPr sz="1100" b="1" spc="-75" dirty="0">
                <a:latin typeface="Segoe Print"/>
                <a:cs typeface="Segoe Print"/>
              </a:rPr>
              <a:t> </a:t>
            </a:r>
            <a:r>
              <a:rPr sz="1100" b="1" spc="15" dirty="0">
                <a:latin typeface="Segoe Print"/>
                <a:cs typeface="Segoe Print"/>
              </a:rPr>
              <a:t>y</a:t>
            </a:r>
            <a:r>
              <a:rPr sz="1200" b="1" spc="22" baseline="-34722" dirty="0">
                <a:latin typeface="Segoe Print"/>
                <a:cs typeface="Segoe Print"/>
              </a:rPr>
              <a:t>2</a:t>
            </a:r>
            <a:r>
              <a:rPr sz="1100" b="1" spc="15" dirty="0">
                <a:latin typeface="Segoe Print"/>
                <a:cs typeface="Segoe Print"/>
              </a:rPr>
              <a:t>)</a:t>
            </a:r>
            <a:endParaRPr sz="1100">
              <a:latin typeface="Segoe Print"/>
              <a:cs typeface="Segoe Prin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938140" y="8166353"/>
            <a:ext cx="8318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Segoe Print"/>
                <a:cs typeface="Segoe Print"/>
              </a:rPr>
              <a:t>change in</a:t>
            </a:r>
            <a:r>
              <a:rPr sz="1100" b="1" spc="-50" dirty="0">
                <a:latin typeface="Segoe Print"/>
                <a:cs typeface="Segoe Print"/>
              </a:rPr>
              <a:t> </a:t>
            </a:r>
            <a:r>
              <a:rPr sz="1100" b="1" dirty="0">
                <a:latin typeface="Segoe Print"/>
                <a:cs typeface="Segoe Print"/>
              </a:rPr>
              <a:t>x</a:t>
            </a:r>
            <a:endParaRPr sz="1100">
              <a:latin typeface="Segoe Print"/>
              <a:cs typeface="Segoe Prin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634990" y="7779257"/>
            <a:ext cx="83946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Segoe Print"/>
                <a:cs typeface="Segoe Print"/>
              </a:rPr>
              <a:t>change in</a:t>
            </a:r>
            <a:r>
              <a:rPr sz="1100" b="1" spc="-50" dirty="0">
                <a:latin typeface="Segoe Print"/>
                <a:cs typeface="Segoe Print"/>
              </a:rPr>
              <a:t> </a:t>
            </a:r>
            <a:r>
              <a:rPr sz="1100" b="1" dirty="0">
                <a:latin typeface="Segoe Print"/>
                <a:cs typeface="Segoe Print"/>
              </a:rPr>
              <a:t>y</a:t>
            </a:r>
            <a:endParaRPr sz="1100">
              <a:latin typeface="Segoe Print"/>
              <a:cs typeface="Segoe Prin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236970" y="8244077"/>
            <a:ext cx="1143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79195" y="6827291"/>
            <a:ext cx="5960110" cy="44958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300" b="1" spc="-5" dirty="0">
                <a:latin typeface="Segoe Print"/>
                <a:cs typeface="Segoe Print"/>
              </a:rPr>
              <a:t>To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calculate</a:t>
            </a:r>
            <a:r>
              <a:rPr sz="1300" b="1" spc="2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slope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20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line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you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need</a:t>
            </a:r>
            <a:r>
              <a:rPr sz="1300" b="1" spc="20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only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two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points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from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that</a:t>
            </a:r>
            <a:endParaRPr sz="1300">
              <a:latin typeface="Segoe Print"/>
              <a:cs typeface="Segoe Print"/>
            </a:endParaRPr>
          </a:p>
          <a:p>
            <a:pPr marL="3922395">
              <a:lnSpc>
                <a:spcPct val="100000"/>
              </a:lnSpc>
              <a:spcBef>
                <a:spcPts val="110"/>
              </a:spcBef>
            </a:pPr>
            <a:r>
              <a:rPr sz="1300" b="1" spc="-5" dirty="0">
                <a:latin typeface="Segoe Print"/>
                <a:cs typeface="Segoe Print"/>
              </a:rPr>
              <a:t>y</a:t>
            </a:r>
            <a:endParaRPr sz="13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2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645791" y="1474977"/>
            <a:ext cx="181863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5" dirty="0">
                <a:latin typeface="Segoe Print"/>
                <a:cs typeface="Segoe Print"/>
              </a:rPr>
              <a:t>slope=m=f</a:t>
            </a:r>
            <a:r>
              <a:rPr sz="1350" b="1" spc="7" baseline="49382" dirty="0">
                <a:latin typeface="Segoe Print"/>
                <a:cs typeface="Segoe Print"/>
              </a:rPr>
              <a:t>'</a:t>
            </a:r>
            <a:r>
              <a:rPr sz="1350" b="1" spc="7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185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dy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37101" y="1589277"/>
            <a:ext cx="2222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dx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620391" y="1357375"/>
            <a:ext cx="1871980" cy="0"/>
          </a:xfrm>
          <a:custGeom>
            <a:avLst/>
            <a:gdLst/>
            <a:ahLst/>
            <a:cxnLst/>
            <a:rect l="l" t="t" r="r" b="b"/>
            <a:pathLst>
              <a:path w="1871979">
                <a:moveTo>
                  <a:pt x="0" y="0"/>
                </a:moveTo>
                <a:lnTo>
                  <a:pt x="187172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620391" y="1808479"/>
            <a:ext cx="1871980" cy="0"/>
          </a:xfrm>
          <a:custGeom>
            <a:avLst/>
            <a:gdLst/>
            <a:ahLst/>
            <a:cxnLst/>
            <a:rect l="l" t="t" r="r" b="b"/>
            <a:pathLst>
              <a:path w="1871979">
                <a:moveTo>
                  <a:pt x="0" y="0"/>
                </a:moveTo>
                <a:lnTo>
                  <a:pt x="187172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625725" y="1352041"/>
            <a:ext cx="0" cy="462280"/>
          </a:xfrm>
          <a:custGeom>
            <a:avLst/>
            <a:gdLst/>
            <a:ahLst/>
            <a:cxnLst/>
            <a:rect l="l" t="t" r="r" b="b"/>
            <a:pathLst>
              <a:path h="462280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86783" y="1352041"/>
            <a:ext cx="0" cy="462280"/>
          </a:xfrm>
          <a:custGeom>
            <a:avLst/>
            <a:gdLst/>
            <a:ahLst/>
            <a:cxnLst/>
            <a:rect l="l" t="t" r="r" b="b"/>
            <a:pathLst>
              <a:path h="462280">
                <a:moveTo>
                  <a:pt x="0" y="0"/>
                </a:moveTo>
                <a:lnTo>
                  <a:pt x="0" y="4617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769609" y="4552822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79195" y="1953513"/>
            <a:ext cx="6236970" cy="3893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Therefore to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 </a:t>
            </a:r>
            <a:r>
              <a:rPr sz="1300" b="1" spc="-10" dirty="0">
                <a:latin typeface="Segoe Print"/>
                <a:cs typeface="Segoe Print"/>
              </a:rPr>
              <a:t>we </a:t>
            </a:r>
            <a:r>
              <a:rPr sz="1300" b="1" spc="-5" dirty="0">
                <a:latin typeface="Segoe Print"/>
                <a:cs typeface="Segoe Print"/>
              </a:rPr>
              <a:t>need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of curve and</a:t>
            </a:r>
            <a:r>
              <a:rPr sz="1300" b="1" spc="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one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300" b="1" spc="-10" dirty="0">
                <a:latin typeface="Segoe Print"/>
                <a:cs typeface="Segoe Print"/>
              </a:rPr>
              <a:t>point.</a:t>
            </a:r>
            <a:endParaRPr sz="1300">
              <a:latin typeface="Segoe Print"/>
              <a:cs typeface="Segoe Print"/>
            </a:endParaRPr>
          </a:p>
          <a:p>
            <a:pPr marL="1273175" marR="5080" indent="-1261110">
              <a:lnSpc>
                <a:spcPct val="135100"/>
              </a:lnSpc>
              <a:spcBef>
                <a:spcPts val="175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 1 :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 of </a:t>
            </a:r>
            <a:r>
              <a:rPr sz="1300" b="1" spc="-10" dirty="0">
                <a:latin typeface="Segoe Print"/>
                <a:cs typeface="Segoe Print"/>
              </a:rPr>
              <a:t>the line tangent </a:t>
            </a:r>
            <a:r>
              <a:rPr sz="1300" b="1" spc="-5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curve </a:t>
            </a:r>
            <a:r>
              <a:rPr sz="1300" b="1" dirty="0">
                <a:latin typeface="Segoe Print"/>
                <a:cs typeface="Segoe Print"/>
              </a:rPr>
              <a:t>y=x</a:t>
            </a:r>
            <a:r>
              <a:rPr sz="1350" b="1" baseline="30864" dirty="0">
                <a:latin typeface="Segoe Print"/>
                <a:cs typeface="Segoe Print"/>
              </a:rPr>
              <a:t>3</a:t>
            </a:r>
            <a:r>
              <a:rPr sz="1300" b="1" dirty="0">
                <a:latin typeface="Segoe Print"/>
                <a:cs typeface="Segoe Print"/>
              </a:rPr>
              <a:t>-2x+1  </a:t>
            </a:r>
            <a:r>
              <a:rPr sz="1300" b="1" spc="-5" dirty="0">
                <a:latin typeface="Segoe Print"/>
                <a:cs typeface="Segoe Print"/>
              </a:rPr>
              <a:t>at</a:t>
            </a:r>
            <a:r>
              <a:rPr sz="1300" b="1" spc="-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x=1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1300" b="1" spc="-5" dirty="0">
                <a:latin typeface="Segoe Print"/>
                <a:cs typeface="Segoe Print"/>
              </a:rPr>
              <a:t>Sol. m= </a:t>
            </a:r>
            <a:r>
              <a:rPr sz="1300" b="1" spc="10" dirty="0">
                <a:latin typeface="Segoe Print"/>
                <a:cs typeface="Segoe Print"/>
              </a:rPr>
              <a:t>y</a:t>
            </a:r>
            <a:r>
              <a:rPr sz="1350" b="1" spc="15" baseline="30864" dirty="0">
                <a:latin typeface="Segoe Print"/>
                <a:cs typeface="Segoe Print"/>
              </a:rPr>
              <a:t>'</a:t>
            </a:r>
            <a:r>
              <a:rPr sz="1300" b="1" spc="10" dirty="0">
                <a:latin typeface="Segoe Print"/>
                <a:cs typeface="Segoe Print"/>
              </a:rPr>
              <a:t>=3x</a:t>
            </a:r>
            <a:r>
              <a:rPr sz="1350" b="1" spc="15" baseline="33950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-2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  <a:tabLst>
                <a:tab pos="694055" algn="l"/>
                <a:tab pos="991235" algn="l"/>
              </a:tabLst>
            </a:pPr>
            <a:r>
              <a:rPr sz="1300" b="1" spc="-5" dirty="0">
                <a:latin typeface="Segoe Print"/>
                <a:cs typeface="Segoe Print"/>
              </a:rPr>
              <a:t>at x=1	</a:t>
            </a: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260" dirty="0">
                <a:latin typeface="Segoe Print"/>
                <a:cs typeface="Segoe Print"/>
              </a:rPr>
              <a:t>=m3</a:t>
            </a:r>
            <a:r>
              <a:rPr sz="1950" b="1" spc="-390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-2</a:t>
            </a:r>
            <a:r>
              <a:rPr sz="1300" b="1" spc="2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=1</a:t>
            </a:r>
            <a:endParaRPr sz="1300">
              <a:latin typeface="Segoe Print"/>
              <a:cs typeface="Segoe Print"/>
            </a:endParaRPr>
          </a:p>
          <a:p>
            <a:pPr marR="966469" algn="r">
              <a:lnSpc>
                <a:spcPct val="100000"/>
              </a:lnSpc>
              <a:spcBef>
                <a:spcPts val="805"/>
              </a:spcBef>
            </a:pPr>
            <a:r>
              <a:rPr sz="1950" b="1" spc="-7" baseline="-34188" dirty="0">
                <a:latin typeface="Segoe Print"/>
                <a:cs typeface="Segoe Print"/>
              </a:rPr>
              <a:t>x</a:t>
            </a:r>
            <a:r>
              <a:rPr sz="900" b="1" spc="-5" dirty="0">
                <a:latin typeface="Segoe Print"/>
                <a:cs typeface="Segoe Print"/>
              </a:rPr>
              <a:t>3</a:t>
            </a:r>
            <a:endParaRPr sz="900">
              <a:latin typeface="Segoe Print"/>
              <a:cs typeface="Segoe Print"/>
            </a:endParaRPr>
          </a:p>
          <a:p>
            <a:pPr marL="12700">
              <a:lnSpc>
                <a:spcPts val="2510"/>
              </a:lnSpc>
              <a:spcBef>
                <a:spcPts val="15"/>
              </a:spcBef>
              <a:tabLst>
                <a:tab pos="5318760" algn="l"/>
              </a:tabLst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 2 :Find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 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curve at </a:t>
            </a:r>
            <a:r>
              <a:rPr sz="1300" b="1" spc="-10" dirty="0">
                <a:latin typeface="Segoe Print"/>
                <a:cs typeface="Segoe Print"/>
              </a:rPr>
              <a:t>point</a:t>
            </a:r>
            <a:r>
              <a:rPr sz="1300" b="1" spc="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(1,1):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y=	</a:t>
            </a:r>
            <a:r>
              <a:rPr sz="1300" b="1" spc="-10" dirty="0">
                <a:latin typeface="Segoe Print"/>
                <a:cs typeface="Segoe Print"/>
              </a:rPr>
              <a:t>-2x+1</a:t>
            </a:r>
            <a:endParaRPr sz="1300">
              <a:latin typeface="Segoe Print"/>
              <a:cs typeface="Segoe Print"/>
            </a:endParaRPr>
          </a:p>
          <a:p>
            <a:pPr marR="988694" algn="r">
              <a:lnSpc>
                <a:spcPts val="1430"/>
              </a:lnSpc>
            </a:pPr>
            <a:r>
              <a:rPr sz="1300" b="1" spc="-5" dirty="0">
                <a:latin typeface="Segoe Print"/>
                <a:cs typeface="Segoe Print"/>
              </a:rPr>
              <a:t>4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ts val="1220"/>
              </a:lnSpc>
              <a:spcBef>
                <a:spcPts val="1510"/>
              </a:spcBef>
            </a:pPr>
            <a:r>
              <a:rPr sz="1300" b="1" spc="-5" dirty="0">
                <a:latin typeface="Segoe Print"/>
                <a:cs typeface="Segoe Print"/>
              </a:rPr>
              <a:t>Sol.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m=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y</a:t>
            </a:r>
            <a:r>
              <a:rPr sz="1350" b="1" spc="22" baseline="30864" dirty="0">
                <a:latin typeface="Segoe Print"/>
                <a:cs typeface="Segoe Print"/>
              </a:rPr>
              <a:t>'</a:t>
            </a:r>
            <a:r>
              <a:rPr sz="1300" b="1" spc="15" dirty="0">
                <a:latin typeface="Segoe Print"/>
                <a:cs typeface="Segoe Print"/>
              </a:rPr>
              <a:t>=</a:t>
            </a:r>
            <a:r>
              <a:rPr sz="1300" b="1" spc="-30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3x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-2</a:t>
            </a:r>
            <a:r>
              <a:rPr sz="1300" b="1" spc="5" dirty="0">
                <a:latin typeface="Cambria Math"/>
                <a:cs typeface="Cambria Math"/>
              </a:rPr>
              <a:t>⇒</a:t>
            </a:r>
            <a:r>
              <a:rPr sz="1300" b="1" spc="5" dirty="0">
                <a:latin typeface="Segoe Print"/>
                <a:cs typeface="Segoe Print"/>
              </a:rPr>
              <a:t>m=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-2</a:t>
            </a:r>
            <a:endParaRPr sz="1300">
              <a:latin typeface="Segoe Print"/>
              <a:cs typeface="Segoe Print"/>
            </a:endParaRPr>
          </a:p>
          <a:p>
            <a:pPr marL="958850">
              <a:lnSpc>
                <a:spcPts val="1220"/>
              </a:lnSpc>
              <a:tabLst>
                <a:tab pos="2067560" algn="l"/>
              </a:tabLst>
            </a:pPr>
            <a:r>
              <a:rPr sz="1300" b="1" spc="-5" dirty="0">
                <a:latin typeface="Segoe Print"/>
                <a:cs typeface="Segoe Print"/>
              </a:rPr>
              <a:t>4	4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ts val="1220"/>
              </a:lnSpc>
              <a:spcBef>
                <a:spcPts val="1330"/>
              </a:spcBef>
              <a:tabLst>
                <a:tab pos="1544320" algn="l"/>
              </a:tabLst>
            </a:pPr>
            <a:r>
              <a:rPr sz="1300" b="1" spc="-5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point </a:t>
            </a:r>
            <a:r>
              <a:rPr sz="1950" b="1" spc="7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1,1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950" b="1" spc="30" baseline="2136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185" dirty="0">
                <a:latin typeface="Segoe Print"/>
                <a:cs typeface="Segoe Print"/>
              </a:rPr>
              <a:t>=m</a:t>
            </a:r>
            <a:r>
              <a:rPr sz="1950" b="1" u="sng" spc="-27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17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950" b="1" spc="22" baseline="2136" dirty="0">
                <a:latin typeface="Segoe Print"/>
                <a:cs typeface="Segoe Print"/>
              </a:rPr>
              <a:t> 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-2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-2=</a:t>
            </a:r>
            <a:r>
              <a:rPr sz="1300" b="1" spc="-295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-5</a:t>
            </a:r>
            <a:endParaRPr sz="1950" baseline="42735">
              <a:latin typeface="Segoe Print"/>
              <a:cs typeface="Segoe Print"/>
            </a:endParaRPr>
          </a:p>
          <a:p>
            <a:pPr marL="1743075">
              <a:lnSpc>
                <a:spcPts val="1220"/>
              </a:lnSpc>
              <a:tabLst>
                <a:tab pos="2656840" algn="l"/>
                <a:tab pos="3213735" algn="l"/>
              </a:tabLst>
            </a:pPr>
            <a:r>
              <a:rPr sz="1300" b="1" spc="-5" dirty="0">
                <a:latin typeface="Segoe Print"/>
                <a:cs typeface="Segoe Print"/>
              </a:rPr>
              <a:t>4	4	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97865" y="6114668"/>
            <a:ext cx="342138" cy="1695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09573" y="6111874"/>
            <a:ext cx="703859" cy="2341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85569" y="6085204"/>
            <a:ext cx="353313" cy="1997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79195" y="6507860"/>
            <a:ext cx="5696585" cy="660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tangent line for </a:t>
            </a:r>
            <a:r>
              <a:rPr sz="1300" b="1" spc="-10" dirty="0">
                <a:latin typeface="Segoe Print"/>
                <a:cs typeface="Segoe Print"/>
              </a:rPr>
              <a:t>any </a:t>
            </a:r>
            <a:r>
              <a:rPr sz="1300" b="1" spc="-5" dirty="0">
                <a:latin typeface="Segoe Print"/>
                <a:cs typeface="Segoe Print"/>
              </a:rPr>
              <a:t>curve </a:t>
            </a:r>
            <a:r>
              <a:rPr sz="1300" b="1" dirty="0">
                <a:latin typeface="Segoe Print"/>
                <a:cs typeface="Segoe Print"/>
              </a:rPr>
              <a:t>can </a:t>
            </a:r>
            <a:r>
              <a:rPr sz="1300" b="1" spc="-5" dirty="0">
                <a:latin typeface="Segoe Print"/>
                <a:cs typeface="Segoe Print"/>
              </a:rPr>
              <a:t>be found if </a:t>
            </a:r>
            <a:r>
              <a:rPr sz="1300" b="1" spc="-10" dirty="0">
                <a:latin typeface="Segoe Print"/>
                <a:cs typeface="Segoe Print"/>
              </a:rPr>
              <a:t>we </a:t>
            </a:r>
            <a:r>
              <a:rPr sz="1300" b="1" spc="-5" dirty="0">
                <a:latin typeface="Segoe Print"/>
                <a:cs typeface="Segoe Print"/>
              </a:rPr>
              <a:t>have slope </a:t>
            </a:r>
            <a:r>
              <a:rPr sz="1300" spc="-5" dirty="0">
                <a:latin typeface="Cambria Math"/>
                <a:cs typeface="Cambria Math"/>
              </a:rPr>
              <a:t>𝒎</a:t>
            </a:r>
            <a:r>
              <a:rPr sz="1300" spc="5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and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85"/>
              </a:spcBef>
            </a:pPr>
            <a:r>
              <a:rPr sz="1300" b="1" spc="-10" dirty="0">
                <a:latin typeface="Segoe Print"/>
                <a:cs typeface="Segoe Print"/>
              </a:rPr>
              <a:t>point </a:t>
            </a:r>
            <a:r>
              <a:rPr sz="1300" b="1" spc="-5" dirty="0">
                <a:latin typeface="Segoe Print"/>
                <a:cs typeface="Segoe Print"/>
              </a:rPr>
              <a:t>using the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equation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16633" y="7400289"/>
            <a:ext cx="1273175" cy="306705"/>
          </a:xfrm>
          <a:prstGeom prst="rect">
            <a:avLst/>
          </a:prstGeom>
          <a:ln w="10668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90"/>
              </a:spcBef>
            </a:pPr>
            <a:r>
              <a:rPr sz="1300" b="1" spc="5" dirty="0">
                <a:latin typeface="Segoe Print"/>
                <a:cs typeface="Segoe Print"/>
              </a:rPr>
              <a:t>y-y</a:t>
            </a:r>
            <a:r>
              <a:rPr sz="1350" b="1" spc="7" baseline="-37037" dirty="0">
                <a:latin typeface="Segoe Print"/>
                <a:cs typeface="Segoe Print"/>
              </a:rPr>
              <a:t>1</a:t>
            </a:r>
            <a:r>
              <a:rPr sz="1300" b="1" spc="5" dirty="0">
                <a:latin typeface="Segoe Print"/>
                <a:cs typeface="Segoe Print"/>
              </a:rPr>
              <a:t>=m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x-x</a:t>
            </a:r>
            <a:r>
              <a:rPr sz="1350" b="1" spc="15" baseline="-18518" dirty="0">
                <a:latin typeface="Segoe Print"/>
                <a:cs typeface="Segoe Print"/>
              </a:rPr>
              <a:t>1</a:t>
            </a:r>
            <a:r>
              <a:rPr sz="1950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96277" y="7924482"/>
            <a:ext cx="493941" cy="1770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79195" y="7934705"/>
            <a:ext cx="3350260" cy="2030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689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:</a:t>
            </a:r>
            <a:endParaRPr sz="1300">
              <a:latin typeface="Segoe Print"/>
              <a:cs typeface="Segoe Print"/>
            </a:endParaRPr>
          </a:p>
          <a:p>
            <a:pPr marL="12700" marR="5080">
              <a:lnSpc>
                <a:spcPct val="207700"/>
              </a:lnSpc>
            </a:pPr>
            <a:r>
              <a:rPr sz="1300" b="1" spc="-5" dirty="0">
                <a:latin typeface="Segoe Print"/>
                <a:cs typeface="Segoe Print"/>
              </a:rPr>
              <a:t>1: If the </a:t>
            </a:r>
            <a:r>
              <a:rPr sz="1300" b="1" spc="-10" dirty="0">
                <a:latin typeface="Segoe Print"/>
                <a:cs typeface="Segoe Print"/>
              </a:rPr>
              <a:t>line </a:t>
            </a:r>
            <a:r>
              <a:rPr sz="1300" b="1" spc="-5" dirty="0">
                <a:latin typeface="Segoe Print"/>
                <a:cs typeface="Segoe Print"/>
              </a:rPr>
              <a:t>horizontal the slope is zero  2: If two lines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orthogonal</a:t>
            </a:r>
            <a:endParaRPr sz="1300">
              <a:latin typeface="Segoe Print"/>
              <a:cs typeface="Segoe Print"/>
            </a:endParaRPr>
          </a:p>
          <a:p>
            <a:pPr marL="843280" marR="567690" indent="-652780">
              <a:lnSpc>
                <a:spcPct val="170100"/>
              </a:lnSpc>
              <a:spcBef>
                <a:spcPts val="585"/>
              </a:spcBef>
            </a:pPr>
            <a:r>
              <a:rPr sz="1300" b="1" spc="-5" dirty="0">
                <a:latin typeface="Segoe Print"/>
                <a:cs typeface="Segoe Print"/>
              </a:rPr>
              <a:t>(Perpendicular </a:t>
            </a:r>
            <a:r>
              <a:rPr sz="1300" b="1" dirty="0">
                <a:latin typeface="Segoe Print"/>
                <a:cs typeface="Segoe Print"/>
              </a:rPr>
              <a:t>one </a:t>
            </a:r>
            <a:r>
              <a:rPr sz="1300" b="1" spc="-10" dirty="0">
                <a:latin typeface="Segoe Print"/>
                <a:cs typeface="Segoe Print"/>
              </a:rPr>
              <a:t>to </a:t>
            </a:r>
            <a:r>
              <a:rPr sz="1300" b="1" spc="-5" dirty="0">
                <a:latin typeface="Segoe Print"/>
                <a:cs typeface="Segoe Print"/>
              </a:rPr>
              <a:t>another)  </a:t>
            </a:r>
            <a:r>
              <a:rPr sz="1950" b="1" spc="-7" baseline="-42735" dirty="0">
                <a:latin typeface="Segoe Print"/>
                <a:cs typeface="Segoe Print"/>
              </a:rPr>
              <a:t>m=</a:t>
            </a:r>
            <a:r>
              <a:rPr sz="1300" b="1" u="sng" spc="47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u="sng" spc="-24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endParaRPr sz="1300">
              <a:latin typeface="Segoe Print"/>
              <a:cs typeface="Segoe Print"/>
            </a:endParaRPr>
          </a:p>
          <a:p>
            <a:pPr marR="753110" algn="ctr">
              <a:lnSpc>
                <a:spcPct val="100000"/>
              </a:lnSpc>
              <a:spcBef>
                <a:spcPts val="300"/>
              </a:spcBef>
            </a:pPr>
            <a:r>
              <a:rPr sz="1300" b="1" spc="-5" dirty="0">
                <a:latin typeface="Segoe Print"/>
                <a:cs typeface="Segoe Print"/>
              </a:rPr>
              <a:t>m</a:t>
            </a:r>
            <a:r>
              <a:rPr sz="1300" b="1" spc="-15" dirty="0">
                <a:latin typeface="Segoe Print"/>
                <a:cs typeface="Segoe Print"/>
              </a:rPr>
              <a:t> </a:t>
            </a:r>
            <a:r>
              <a:rPr sz="1350" b="1" baseline="-15432" dirty="0">
                <a:latin typeface="Segoe Print"/>
                <a:cs typeface="Segoe Print"/>
              </a:rPr>
              <a:t>1</a:t>
            </a:r>
            <a:endParaRPr sz="1350" baseline="-15432">
              <a:latin typeface="Segoe Print"/>
              <a:cs typeface="Segoe Print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015104" y="7028877"/>
            <a:ext cx="2846578" cy="27273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50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79195" y="422554"/>
            <a:ext cx="5514340" cy="1871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 marR="312293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2032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0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3: If two lines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parallel</a:t>
            </a:r>
            <a:endParaRPr sz="1300">
              <a:latin typeface="Segoe Print"/>
              <a:cs typeface="Segoe Print"/>
            </a:endParaRPr>
          </a:p>
          <a:p>
            <a:pPr marL="535305" algn="ctr">
              <a:lnSpc>
                <a:spcPct val="100000"/>
              </a:lnSpc>
              <a:spcBef>
                <a:spcPts val="1280"/>
              </a:spcBef>
            </a:pPr>
            <a:r>
              <a:rPr sz="1300" b="1" spc="-10" dirty="0">
                <a:latin typeface="Segoe Print"/>
                <a:cs typeface="Segoe Print"/>
              </a:rPr>
              <a:t>m=m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50" b="1" baseline="-15432" dirty="0">
                <a:latin typeface="Segoe Print"/>
                <a:cs typeface="Segoe Print"/>
              </a:rPr>
              <a:t>1</a:t>
            </a:r>
            <a:endParaRPr sz="1350" baseline="-15432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300" b="1" spc="-5" dirty="0">
                <a:latin typeface="Segoe Print"/>
                <a:cs typeface="Segoe Print"/>
              </a:rPr>
              <a:t>Therefore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normal </a:t>
            </a:r>
            <a:r>
              <a:rPr sz="1300" b="1" spc="-10" dirty="0">
                <a:latin typeface="Segoe Print"/>
                <a:cs typeface="Segoe Print"/>
              </a:rPr>
              <a:t>line </a:t>
            </a:r>
            <a:r>
              <a:rPr sz="1300" b="1" spc="-5" dirty="0">
                <a:latin typeface="Segoe Print"/>
                <a:cs typeface="Segoe Print"/>
              </a:rPr>
              <a:t>for </a:t>
            </a:r>
            <a:r>
              <a:rPr sz="1300" b="1" spc="-10" dirty="0">
                <a:latin typeface="Segoe Print"/>
                <a:cs typeface="Segoe Print"/>
              </a:rPr>
              <a:t>any </a:t>
            </a:r>
            <a:r>
              <a:rPr sz="1300" b="1" spc="-5" dirty="0">
                <a:latin typeface="Segoe Print"/>
                <a:cs typeface="Segoe Print"/>
              </a:rPr>
              <a:t>curve can be found by</a:t>
            </a:r>
            <a:r>
              <a:rPr sz="1300" b="1" spc="1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equation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52927" y="2736850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052698" y="2610357"/>
            <a:ext cx="5200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y-y</a:t>
            </a:r>
            <a:r>
              <a:rPr sz="1300" b="1" spc="1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73907" y="2446679"/>
            <a:ext cx="250825" cy="49784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3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  <a:p>
            <a:pPr marL="42545">
              <a:lnSpc>
                <a:spcPct val="100000"/>
              </a:lnSpc>
              <a:spcBef>
                <a:spcPts val="300"/>
              </a:spcBef>
            </a:pPr>
            <a:r>
              <a:rPr sz="1300" b="1" spc="-5" dirty="0">
                <a:latin typeface="Segoe Print"/>
                <a:cs typeface="Segoe Print"/>
              </a:rPr>
              <a:t>m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77665" y="2695702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27145" y="2610357"/>
            <a:ext cx="5359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x-x</a:t>
            </a:r>
            <a:r>
              <a:rPr sz="1300" b="1" spc="200" dirty="0">
                <a:latin typeface="Segoe Print"/>
                <a:cs typeface="Segoe Print"/>
              </a:rPr>
              <a:t> </a:t>
            </a:r>
            <a:r>
              <a:rPr sz="1950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027298" y="2518663"/>
            <a:ext cx="1361440" cy="0"/>
          </a:xfrm>
          <a:custGeom>
            <a:avLst/>
            <a:gdLst/>
            <a:ahLst/>
            <a:cxnLst/>
            <a:rect l="l" t="t" r="r" b="b"/>
            <a:pathLst>
              <a:path w="1361439">
                <a:moveTo>
                  <a:pt x="0" y="0"/>
                </a:moveTo>
                <a:lnTo>
                  <a:pt x="136118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27298" y="2934715"/>
            <a:ext cx="1361440" cy="0"/>
          </a:xfrm>
          <a:custGeom>
            <a:avLst/>
            <a:gdLst/>
            <a:ahLst/>
            <a:cxnLst/>
            <a:rect l="l" t="t" r="r" b="b"/>
            <a:pathLst>
              <a:path w="1361439">
                <a:moveTo>
                  <a:pt x="0" y="0"/>
                </a:moveTo>
                <a:lnTo>
                  <a:pt x="136118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32633" y="2513329"/>
            <a:ext cx="0" cy="426720"/>
          </a:xfrm>
          <a:custGeom>
            <a:avLst/>
            <a:gdLst/>
            <a:ahLst/>
            <a:cxnLst/>
            <a:rect l="l" t="t" r="r" b="b"/>
            <a:pathLst>
              <a:path h="426719">
                <a:moveTo>
                  <a:pt x="0" y="0"/>
                </a:moveTo>
                <a:lnTo>
                  <a:pt x="0" y="42672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383151" y="2513329"/>
            <a:ext cx="0" cy="426720"/>
          </a:xfrm>
          <a:custGeom>
            <a:avLst/>
            <a:gdLst/>
            <a:ahLst/>
            <a:cxnLst/>
            <a:rect l="l" t="t" r="r" b="b"/>
            <a:pathLst>
              <a:path h="426719">
                <a:moveTo>
                  <a:pt x="0" y="0"/>
                </a:moveTo>
                <a:lnTo>
                  <a:pt x="0" y="42672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89198" y="2480563"/>
            <a:ext cx="1437640" cy="0"/>
          </a:xfrm>
          <a:custGeom>
            <a:avLst/>
            <a:gdLst/>
            <a:ahLst/>
            <a:cxnLst/>
            <a:rect l="l" t="t" r="r" b="b"/>
            <a:pathLst>
              <a:path w="1437639">
                <a:moveTo>
                  <a:pt x="0" y="0"/>
                </a:moveTo>
                <a:lnTo>
                  <a:pt x="143738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89198" y="2972815"/>
            <a:ext cx="1437640" cy="0"/>
          </a:xfrm>
          <a:custGeom>
            <a:avLst/>
            <a:gdLst/>
            <a:ahLst/>
            <a:cxnLst/>
            <a:rect l="l" t="t" r="r" b="b"/>
            <a:pathLst>
              <a:path w="1437639">
                <a:moveTo>
                  <a:pt x="0" y="0"/>
                </a:moveTo>
                <a:lnTo>
                  <a:pt x="143738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94533" y="2475229"/>
            <a:ext cx="0" cy="502920"/>
          </a:xfrm>
          <a:custGeom>
            <a:avLst/>
            <a:gdLst/>
            <a:ahLst/>
            <a:cxnLst/>
            <a:rect l="l" t="t" r="r" b="b"/>
            <a:pathLst>
              <a:path h="502919">
                <a:moveTo>
                  <a:pt x="0" y="0"/>
                </a:moveTo>
                <a:lnTo>
                  <a:pt x="0" y="50292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421251" y="2475229"/>
            <a:ext cx="0" cy="502920"/>
          </a:xfrm>
          <a:custGeom>
            <a:avLst/>
            <a:gdLst/>
            <a:ahLst/>
            <a:cxnLst/>
            <a:rect l="l" t="t" r="r" b="b"/>
            <a:pathLst>
              <a:path h="502919">
                <a:moveTo>
                  <a:pt x="0" y="0"/>
                </a:moveTo>
                <a:lnTo>
                  <a:pt x="0" y="50292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79195" y="3057270"/>
            <a:ext cx="5854065" cy="1529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1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  <a:p>
            <a:pPr marL="12700">
              <a:lnSpc>
                <a:spcPts val="1540"/>
              </a:lnSpc>
            </a:pPr>
            <a:r>
              <a:rPr sz="1350" b="1" i="1" spc="-10" dirty="0">
                <a:latin typeface="Wingdings"/>
                <a:cs typeface="Wingdings"/>
              </a:rPr>
              <a:t></a:t>
            </a:r>
            <a:r>
              <a:rPr sz="1300" b="1" spc="-10" dirty="0">
                <a:latin typeface="Segoe Print"/>
                <a:cs typeface="Segoe Print"/>
              </a:rPr>
              <a:t>Example </a:t>
            </a:r>
            <a:r>
              <a:rPr sz="1300" b="1" spc="-5" dirty="0">
                <a:latin typeface="Segoe Print"/>
                <a:cs typeface="Segoe Print"/>
              </a:rPr>
              <a:t>1: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of tangent </a:t>
            </a:r>
            <a:r>
              <a:rPr sz="1300" b="1" spc="-10" dirty="0">
                <a:latin typeface="Segoe Print"/>
                <a:cs typeface="Segoe Print"/>
              </a:rPr>
              <a:t>line to the </a:t>
            </a:r>
            <a:r>
              <a:rPr sz="1300" b="1" spc="-5" dirty="0">
                <a:latin typeface="Segoe Print"/>
                <a:cs typeface="Segoe Print"/>
              </a:rPr>
              <a:t>curve</a:t>
            </a:r>
            <a:r>
              <a:rPr sz="1300" b="1" spc="1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f(x)=4-x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300" b="1" spc="-5" dirty="0">
                <a:latin typeface="Segoe Print"/>
                <a:cs typeface="Segoe Print"/>
              </a:rPr>
              <a:t>at the point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(1,3).</a:t>
            </a:r>
            <a:endParaRPr sz="1300">
              <a:latin typeface="Segoe Print"/>
              <a:cs typeface="Segoe Print"/>
            </a:endParaRPr>
          </a:p>
          <a:p>
            <a:pPr marL="78105" marR="4765040" indent="-66040">
              <a:lnSpc>
                <a:spcPts val="3440"/>
              </a:lnSpc>
              <a:spcBef>
                <a:spcPts val="229"/>
              </a:spcBef>
            </a:pPr>
            <a:r>
              <a:rPr sz="1300" b="1" spc="-5" dirty="0">
                <a:latin typeface="Segoe Print"/>
                <a:cs typeface="Segoe Print"/>
              </a:rPr>
              <a:t>Solution  </a:t>
            </a:r>
            <a:r>
              <a:rPr sz="1300" b="1" spc="10" dirty="0">
                <a:latin typeface="Segoe Print"/>
                <a:cs typeface="Segoe Print"/>
              </a:rPr>
              <a:t>m=f</a:t>
            </a:r>
            <a:r>
              <a:rPr sz="1350" b="1" spc="15" baseline="49382" dirty="0">
                <a:latin typeface="Segoe Print"/>
                <a:cs typeface="Segoe Print"/>
              </a:rPr>
              <a:t>'</a:t>
            </a:r>
            <a:r>
              <a:rPr sz="1350" b="1" spc="15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-42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=-2x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44727" y="4782438"/>
            <a:ext cx="13303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71880" algn="l"/>
              </a:tabLst>
            </a:pPr>
            <a:r>
              <a:rPr sz="1300" b="1" spc="-5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point </a:t>
            </a:r>
            <a:r>
              <a:rPr sz="1950" b="1" spc="104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	,3</a:t>
            </a:r>
            <a:r>
              <a:rPr sz="1950" b="1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130298" y="4782438"/>
            <a:ext cx="31534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385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m=-2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1300" b="1" spc="5" dirty="0">
                <a:latin typeface="Segoe Print"/>
                <a:cs typeface="Segoe Print"/>
              </a:rPr>
              <a:t>y-y</a:t>
            </a:r>
            <a:r>
              <a:rPr sz="1350" b="1" spc="7" baseline="-37037" dirty="0">
                <a:latin typeface="Segoe Print"/>
                <a:cs typeface="Segoe Print"/>
              </a:rPr>
              <a:t>1</a:t>
            </a:r>
            <a:r>
              <a:rPr sz="1300" b="1" spc="5" dirty="0">
                <a:latin typeface="Segoe Print"/>
                <a:cs typeface="Segoe Print"/>
              </a:rPr>
              <a:t>=m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x-x</a:t>
            </a:r>
            <a:r>
              <a:rPr sz="1350" b="1" spc="15" baseline="-18518" dirty="0">
                <a:latin typeface="Segoe Print"/>
                <a:cs typeface="Segoe Print"/>
              </a:rPr>
              <a:t>1</a:t>
            </a:r>
            <a:r>
              <a:rPr sz="1350" b="1" spc="15" baseline="3086" dirty="0">
                <a:latin typeface="Segoe Print"/>
                <a:cs typeface="Segoe Print"/>
              </a:rPr>
              <a:t> </a:t>
            </a:r>
            <a:r>
              <a:rPr sz="1300" b="1" spc="-90" dirty="0">
                <a:latin typeface="Cambria Math"/>
                <a:cs typeface="Cambria Math"/>
              </a:rPr>
              <a:t>⇒</a:t>
            </a:r>
            <a:r>
              <a:rPr sz="1300" b="1" spc="-90" dirty="0">
                <a:latin typeface="Segoe Print"/>
                <a:cs typeface="Segoe Print"/>
              </a:rPr>
              <a:t>-3y=-2</a:t>
            </a:r>
            <a:r>
              <a:rPr sz="1950" b="1" spc="-13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x-1</a:t>
            </a:r>
            <a:r>
              <a:rPr sz="1950" b="1" spc="-172" baseline="2136" dirty="0">
                <a:latin typeface="Segoe Print"/>
                <a:cs typeface="Segoe Print"/>
              </a:rPr>
              <a:t> </a:t>
            </a:r>
            <a:r>
              <a:rPr sz="1300" b="1" spc="-80" dirty="0">
                <a:latin typeface="Cambria Math"/>
                <a:cs typeface="Cambria Math"/>
              </a:rPr>
              <a:t>⇒</a:t>
            </a:r>
            <a:r>
              <a:rPr sz="1300" b="1" spc="-80" dirty="0">
                <a:latin typeface="Segoe Print"/>
                <a:cs typeface="Segoe Print"/>
              </a:rPr>
              <a:t>=-y2x+5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79195" y="5582792"/>
            <a:ext cx="61531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 2: </a:t>
            </a:r>
            <a:r>
              <a:rPr sz="1300" b="1" dirty="0">
                <a:latin typeface="Segoe Print"/>
                <a:cs typeface="Segoe Print"/>
              </a:rPr>
              <a:t>Find </a:t>
            </a:r>
            <a:r>
              <a:rPr sz="1300" b="1" spc="-5" dirty="0">
                <a:latin typeface="Segoe Print"/>
                <a:cs typeface="Segoe Print"/>
              </a:rPr>
              <a:t>the equation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5" dirty="0">
                <a:latin typeface="Segoe Print"/>
                <a:cs typeface="Segoe Print"/>
              </a:rPr>
              <a:t>tangent line and normal to the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curve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17244" y="6277736"/>
            <a:ext cx="869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x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79195" y="6143625"/>
            <a:ext cx="2217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4659" algn="l"/>
              </a:tabLst>
            </a:pPr>
            <a:r>
              <a:rPr sz="1300" b="1" dirty="0">
                <a:latin typeface="Segoe Print"/>
                <a:cs typeface="Segoe Print"/>
              </a:rPr>
              <a:t>y=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350" b="1" u="sng" baseline="46296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50" b="1" baseline="46296" dirty="0">
                <a:latin typeface="Segoe Print"/>
                <a:cs typeface="Segoe Print"/>
              </a:rPr>
              <a:t>	</a:t>
            </a:r>
            <a:r>
              <a:rPr sz="1300" b="1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point</a:t>
            </a:r>
            <a:r>
              <a:rPr sz="1300" b="1" spc="-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(1/2,2).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9195" y="6663308"/>
            <a:ext cx="6959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Solu</a:t>
            </a:r>
            <a:r>
              <a:rPr sz="1300" b="1" spc="-10" dirty="0">
                <a:latin typeface="Segoe Print"/>
                <a:cs typeface="Segoe Print"/>
              </a:rPr>
              <a:t>tion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79195" y="7229093"/>
            <a:ext cx="7797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latin typeface="Segoe Print"/>
                <a:cs typeface="Segoe Print"/>
              </a:rPr>
              <a:t>m=y</a:t>
            </a:r>
            <a:r>
              <a:rPr sz="1350" b="1" spc="7" baseline="30864" dirty="0">
                <a:latin typeface="Segoe Print"/>
                <a:cs typeface="Segoe Print"/>
              </a:rPr>
              <a:t>'</a:t>
            </a:r>
            <a:r>
              <a:rPr sz="1300" b="1" spc="5" dirty="0">
                <a:latin typeface="Segoe Print"/>
                <a:cs typeface="Segoe Print"/>
              </a:rPr>
              <a:t>=</a:t>
            </a:r>
            <a:r>
              <a:rPr sz="1300" b="1" spc="-355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-1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25269" y="7824977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79195" y="7285481"/>
            <a:ext cx="1343025" cy="651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4290" algn="ctr">
              <a:lnSpc>
                <a:spcPct val="100000"/>
              </a:lnSpc>
              <a:spcBef>
                <a:spcPts val="95"/>
              </a:spcBef>
            </a:pPr>
            <a:r>
              <a:rPr sz="1950" b="1" spc="-7" baseline="-19230" dirty="0">
                <a:latin typeface="Segoe Print"/>
                <a:cs typeface="Segoe Print"/>
              </a:rPr>
              <a:t>x</a:t>
            </a:r>
            <a:r>
              <a:rPr sz="900" b="1" spc="-5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  <a:p>
            <a:pPr algn="ctr">
              <a:lnSpc>
                <a:spcPct val="100000"/>
              </a:lnSpc>
              <a:spcBef>
                <a:spcPts val="1810"/>
              </a:spcBef>
            </a:pPr>
            <a:r>
              <a:rPr sz="1300" b="1" spc="-5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point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15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,2</a:t>
            </a:r>
            <a:r>
              <a:rPr sz="1300" b="1" spc="35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648839" y="7939277"/>
            <a:ext cx="3073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350" dirty="0">
                <a:latin typeface="Cambria Math"/>
                <a:cs typeface="Cambria Math"/>
              </a:rPr>
              <a:t> </a:t>
            </a:r>
            <a:r>
              <a:rPr sz="1950" b="1" spc="-7" baseline="-27777" dirty="0">
                <a:latin typeface="Segoe Print"/>
                <a:cs typeface="Segoe Print"/>
              </a:rPr>
              <a:t>2</a:t>
            </a:r>
            <a:r>
              <a:rPr sz="1300" b="1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729610" y="7767065"/>
            <a:ext cx="3086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u="sng" spc="-7" baseline="-2564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30" baseline="-25641" dirty="0">
                <a:latin typeface="Segoe Print"/>
                <a:cs typeface="Segoe Print"/>
              </a:rPr>
              <a:t> </a:t>
            </a: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351658" y="7713726"/>
            <a:ext cx="10464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m=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-1</a:t>
            </a:r>
            <a:r>
              <a:rPr sz="1950" b="1" spc="-6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=-4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013580" y="9490709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79195" y="8300465"/>
            <a:ext cx="5162550" cy="1395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4810" algn="l"/>
              </a:tabLst>
            </a:pPr>
            <a:r>
              <a:rPr sz="1300" b="1" spc="-10" dirty="0">
                <a:latin typeface="Segoe Print"/>
                <a:cs typeface="Segoe Print"/>
              </a:rPr>
              <a:t>The equation </a:t>
            </a:r>
            <a:r>
              <a:rPr sz="1300" b="1" spc="-5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tangent</a:t>
            </a:r>
            <a:r>
              <a:rPr sz="1300" b="1" spc="5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with	point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1/2 ,2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and</a:t>
            </a:r>
            <a:r>
              <a:rPr sz="1300" b="1" spc="-3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m=-4</a:t>
            </a:r>
            <a:endParaRPr sz="1300">
              <a:latin typeface="Segoe Print"/>
              <a:cs typeface="Segoe Print"/>
            </a:endParaRPr>
          </a:p>
          <a:p>
            <a:pPr marL="1821814">
              <a:lnSpc>
                <a:spcPct val="100000"/>
              </a:lnSpc>
              <a:spcBef>
                <a:spcPts val="950"/>
              </a:spcBef>
            </a:pPr>
            <a:r>
              <a:rPr sz="1300" b="1" spc="-10" dirty="0">
                <a:latin typeface="Segoe Print"/>
                <a:cs typeface="Segoe Print"/>
              </a:rPr>
              <a:t>y-2=-4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x-1/2</a:t>
            </a:r>
            <a:r>
              <a:rPr sz="1950" b="1" spc="60" baseline="2136" dirty="0">
                <a:latin typeface="Segoe Print"/>
                <a:cs typeface="Segoe Print"/>
              </a:rPr>
              <a:t> </a:t>
            </a:r>
            <a:r>
              <a:rPr sz="1300" b="1" spc="-80" dirty="0">
                <a:latin typeface="Cambria Math"/>
                <a:cs typeface="Cambria Math"/>
              </a:rPr>
              <a:t>⇒</a:t>
            </a:r>
            <a:r>
              <a:rPr sz="1300" b="1" spc="-80" dirty="0">
                <a:latin typeface="Segoe Print"/>
                <a:cs typeface="Segoe Print"/>
              </a:rPr>
              <a:t>=-y4x+4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  <a:tabLst>
                <a:tab pos="2873375" algn="l"/>
              </a:tabLst>
            </a:pPr>
            <a:r>
              <a:rPr sz="1300" b="1" spc="-10" dirty="0">
                <a:latin typeface="Segoe Print"/>
                <a:cs typeface="Segoe Print"/>
              </a:rPr>
              <a:t>The equation </a:t>
            </a:r>
            <a:r>
              <a:rPr sz="1300" b="1" spc="-5" dirty="0">
                <a:latin typeface="Segoe Print"/>
                <a:cs typeface="Segoe Print"/>
              </a:rPr>
              <a:t>of normal</a:t>
            </a:r>
            <a:r>
              <a:rPr sz="1300" b="1" spc="4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with	point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1/2 ,2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and</a:t>
            </a:r>
            <a:r>
              <a:rPr sz="1300" b="1" spc="-3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m=1/4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Times New Roman"/>
              <a:cs typeface="Times New Roman"/>
            </a:endParaRPr>
          </a:p>
          <a:p>
            <a:pPr marL="2362835" marR="1309370" indent="-454659">
              <a:lnSpc>
                <a:spcPct val="56200"/>
              </a:lnSpc>
              <a:tabLst>
                <a:tab pos="2812415" algn="l"/>
                <a:tab pos="3333750" algn="l"/>
                <a:tab pos="3663315" algn="l"/>
              </a:tabLst>
            </a:pPr>
            <a:r>
              <a:rPr sz="1300" b="1" spc="-5" dirty="0">
                <a:latin typeface="Segoe Print"/>
                <a:cs typeface="Segoe Print"/>
              </a:rPr>
              <a:t>y-2=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3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295" dirty="0">
                <a:latin typeface="Segoe Print"/>
                <a:cs typeface="Segoe Print"/>
              </a:rPr>
              <a:t> </a:t>
            </a:r>
            <a:r>
              <a:rPr sz="1300" b="1" spc="85" dirty="0">
                <a:latin typeface="Cambria Math"/>
                <a:cs typeface="Cambria Math"/>
              </a:rPr>
              <a:t>⇒</a:t>
            </a:r>
            <a:r>
              <a:rPr sz="1300" b="1" spc="85" dirty="0">
                <a:latin typeface="Segoe Print"/>
                <a:cs typeface="Segoe Print"/>
              </a:rPr>
              <a:t>=</a:t>
            </a:r>
            <a:r>
              <a:rPr sz="1300" b="1" spc="-185" dirty="0">
                <a:latin typeface="Segoe Print"/>
                <a:cs typeface="Segoe Print"/>
              </a:rPr>
              <a:t> </a:t>
            </a:r>
            <a:r>
              <a:rPr sz="1950" b="1" spc="-450" baseline="42735" dirty="0">
                <a:latin typeface="Segoe Print"/>
                <a:cs typeface="Segoe Print"/>
              </a:rPr>
              <a:t>x</a:t>
            </a:r>
            <a:r>
              <a:rPr sz="1300" b="1" spc="-300" dirty="0">
                <a:latin typeface="Segoe Print"/>
                <a:cs typeface="Segoe Print"/>
              </a:rPr>
              <a:t>y</a:t>
            </a:r>
            <a:r>
              <a:rPr sz="1300" b="1" spc="-3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30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15 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4	2	4	8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51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75" y="196595"/>
            <a:ext cx="6965048" cy="1024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79195" y="422554"/>
            <a:ext cx="6146800" cy="4802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 marR="3756025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2032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 Mathematics</a:t>
            </a:r>
            <a:r>
              <a:rPr sz="1000" b="1" spc="-10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 marL="1093470" indent="-1080770">
              <a:lnSpc>
                <a:spcPct val="100000"/>
              </a:lnSpc>
              <a:spcBef>
                <a:spcPts val="1410"/>
              </a:spcBef>
              <a:tabLst>
                <a:tab pos="1450975" algn="l"/>
                <a:tab pos="2468245" algn="l"/>
              </a:tabLst>
            </a:pPr>
            <a:r>
              <a:rPr sz="2300" b="1" i="1" spc="-15" dirty="0">
                <a:latin typeface="Wingdings"/>
                <a:cs typeface="Wingdings"/>
              </a:rPr>
              <a:t></a:t>
            </a:r>
            <a:r>
              <a:rPr sz="1300" b="1" spc="-15" dirty="0">
                <a:latin typeface="Segoe Print"/>
                <a:cs typeface="Segoe Print"/>
              </a:rPr>
              <a:t>Example</a:t>
            </a:r>
            <a:r>
              <a:rPr sz="1300" b="1" spc="2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3:If	</a:t>
            </a:r>
            <a:r>
              <a:rPr sz="1300" b="1" spc="5" dirty="0">
                <a:latin typeface="Segoe Print"/>
                <a:cs typeface="Segoe Print"/>
              </a:rPr>
              <a:t>f</a:t>
            </a:r>
            <a:r>
              <a:rPr sz="1950" b="1" spc="3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44" baseline="2136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=2x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-x	</a:t>
            </a:r>
            <a:r>
              <a:rPr sz="1300" b="1" spc="-10" dirty="0">
                <a:latin typeface="Segoe Print"/>
                <a:cs typeface="Segoe Print"/>
              </a:rPr>
              <a:t>determine </a:t>
            </a:r>
            <a:r>
              <a:rPr sz="1300" b="1" spc="-5" dirty="0">
                <a:latin typeface="Segoe Print"/>
                <a:cs typeface="Segoe Print"/>
              </a:rPr>
              <a:t>the points on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curve at</a:t>
            </a:r>
            <a:r>
              <a:rPr sz="1300" b="1" spc="18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which</a:t>
            </a:r>
            <a:endParaRPr sz="1300">
              <a:latin typeface="Segoe Print"/>
              <a:cs typeface="Segoe Print"/>
            </a:endParaRPr>
          </a:p>
          <a:p>
            <a:pPr marL="1093470" marR="5080">
              <a:lnSpc>
                <a:spcPct val="169200"/>
              </a:lnSpc>
              <a:spcBef>
                <a:spcPts val="20"/>
              </a:spcBef>
              <a:tabLst>
                <a:tab pos="1492250" algn="l"/>
                <a:tab pos="2027555" algn="l"/>
                <a:tab pos="2280920" algn="l"/>
                <a:tab pos="3025775" algn="l"/>
                <a:tab pos="3331210" algn="l"/>
                <a:tab pos="4391660" algn="l"/>
                <a:tab pos="4897120" algn="l"/>
                <a:tab pos="5405755" algn="l"/>
                <a:tab pos="5868670" algn="l"/>
              </a:tabLst>
            </a:pP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sl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pe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spc="-5" dirty="0">
                <a:latin typeface="Segoe Print"/>
                <a:cs typeface="Segoe Print"/>
              </a:rPr>
              <a:t>s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pa</a:t>
            </a:r>
            <a:r>
              <a:rPr sz="1300" b="1" spc="5" dirty="0">
                <a:latin typeface="Segoe Print"/>
                <a:cs typeface="Segoe Print"/>
              </a:rPr>
              <a:t>r</a:t>
            </a:r>
            <a:r>
              <a:rPr sz="1300" b="1" spc="-5" dirty="0">
                <a:latin typeface="Segoe Print"/>
                <a:cs typeface="Segoe Print"/>
              </a:rPr>
              <a:t>all</a:t>
            </a:r>
            <a:r>
              <a:rPr sz="1300" b="1" spc="-10" dirty="0">
                <a:latin typeface="Segoe Print"/>
                <a:cs typeface="Segoe Print"/>
              </a:rPr>
              <a:t>e</a:t>
            </a:r>
            <a:r>
              <a:rPr sz="1300" b="1" spc="-5" dirty="0">
                <a:latin typeface="Segoe Print"/>
                <a:cs typeface="Segoe Print"/>
              </a:rPr>
              <a:t>l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5" dirty="0">
                <a:latin typeface="Segoe Print"/>
                <a:cs typeface="Segoe Print"/>
              </a:rPr>
              <a:t>o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3x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,a</a:t>
            </a:r>
            <a:r>
              <a:rPr sz="1300" b="1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dirty="0">
                <a:latin typeface="Segoe Print"/>
                <a:cs typeface="Segoe Print"/>
              </a:rPr>
              <a:t>	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10" dirty="0">
                <a:latin typeface="Segoe Print"/>
                <a:cs typeface="Segoe Print"/>
              </a:rPr>
              <a:t>e</a:t>
            </a:r>
            <a:r>
              <a:rPr sz="1300" b="1" spc="-5" dirty="0">
                <a:latin typeface="Segoe Print"/>
                <a:cs typeface="Segoe Print"/>
              </a:rPr>
              <a:t>n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f</a:t>
            </a:r>
            <a:r>
              <a:rPr sz="1300" b="1" spc="5" dirty="0">
                <a:latin typeface="Segoe Print"/>
                <a:cs typeface="Segoe Print"/>
              </a:rPr>
              <a:t>i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dirty="0">
                <a:latin typeface="Segoe Print"/>
                <a:cs typeface="Segoe Print"/>
              </a:rPr>
              <a:t>	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 equation of tangent </a:t>
            </a:r>
            <a:r>
              <a:rPr sz="1300" b="1" spc="-10" dirty="0">
                <a:latin typeface="Segoe Print"/>
                <a:cs typeface="Segoe Print"/>
              </a:rPr>
              <a:t>line </a:t>
            </a:r>
            <a:r>
              <a:rPr sz="1300" b="1" spc="-5" dirty="0">
                <a:latin typeface="Segoe Print"/>
                <a:cs typeface="Segoe Print"/>
              </a:rPr>
              <a:t>at </a:t>
            </a:r>
            <a:r>
              <a:rPr sz="1300" b="1" spc="-10" dirty="0">
                <a:latin typeface="Segoe Print"/>
                <a:cs typeface="Segoe Print"/>
              </a:rPr>
              <a:t>this</a:t>
            </a:r>
            <a:r>
              <a:rPr sz="1300" b="1" spc="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point.</a:t>
            </a:r>
            <a:endParaRPr sz="1300">
              <a:latin typeface="Segoe Print"/>
              <a:cs typeface="Segoe Print"/>
            </a:endParaRPr>
          </a:p>
          <a:p>
            <a:pPr marL="78105">
              <a:lnSpc>
                <a:spcPct val="100000"/>
              </a:lnSpc>
              <a:spcBef>
                <a:spcPts val="1090"/>
              </a:spcBef>
            </a:pPr>
            <a:r>
              <a:rPr sz="1300" b="1" spc="-5" dirty="0">
                <a:latin typeface="Segoe Print"/>
                <a:cs typeface="Segoe Print"/>
              </a:rPr>
              <a:t>Solution: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1617980" algn="l"/>
                <a:tab pos="2888615" algn="l"/>
              </a:tabLst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	</a:t>
            </a:r>
            <a:r>
              <a:rPr sz="1300" b="1" spc="5" dirty="0">
                <a:latin typeface="Segoe Print"/>
                <a:cs typeface="Segoe Print"/>
              </a:rPr>
              <a:t>3-y</a:t>
            </a:r>
            <a:r>
              <a:rPr sz="1350" b="1" spc="7" baseline="30864" dirty="0">
                <a:latin typeface="Segoe Print"/>
                <a:cs typeface="Segoe Print"/>
              </a:rPr>
              <a:t>'</a:t>
            </a:r>
            <a:r>
              <a:rPr sz="1300" b="1" spc="5" dirty="0">
                <a:latin typeface="Segoe Print"/>
                <a:cs typeface="Segoe Print"/>
              </a:rPr>
              <a:t>=0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Cambria Math"/>
                <a:cs typeface="Cambria Math"/>
              </a:rPr>
              <a:t>⇒</a:t>
            </a:r>
            <a:r>
              <a:rPr sz="1300" b="1" spc="5" dirty="0">
                <a:latin typeface="Segoe Print"/>
                <a:cs typeface="Segoe Print"/>
              </a:rPr>
              <a:t>y</a:t>
            </a:r>
            <a:r>
              <a:rPr sz="1350" b="1" spc="7" baseline="30864" dirty="0">
                <a:latin typeface="Segoe Print"/>
                <a:cs typeface="Segoe Print"/>
              </a:rPr>
              <a:t>'</a:t>
            </a:r>
            <a:r>
              <a:rPr sz="1300" b="1" spc="5" dirty="0">
                <a:latin typeface="Segoe Print"/>
                <a:cs typeface="Segoe Print"/>
              </a:rPr>
              <a:t>=3	</a:t>
            </a:r>
            <a:r>
              <a:rPr sz="1300" b="1" spc="10" dirty="0">
                <a:latin typeface="Cambria Math"/>
                <a:cs typeface="Cambria Math"/>
              </a:rPr>
              <a:t>⇒</a:t>
            </a:r>
            <a:r>
              <a:rPr sz="1300" b="1" spc="10" dirty="0">
                <a:latin typeface="Segoe Print"/>
                <a:cs typeface="Segoe Print"/>
              </a:rPr>
              <a:t>m</a:t>
            </a:r>
            <a:r>
              <a:rPr sz="1350" b="1" spc="15" baseline="-15432" dirty="0">
                <a:latin typeface="Segoe Print"/>
                <a:cs typeface="Segoe Print"/>
              </a:rPr>
              <a:t>1</a:t>
            </a:r>
            <a:r>
              <a:rPr sz="1300" b="1" spc="10" dirty="0">
                <a:latin typeface="Segoe Print"/>
                <a:cs typeface="Segoe Print"/>
              </a:rPr>
              <a:t>=3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550"/>
              </a:spcBef>
              <a:tabLst>
                <a:tab pos="1766570" algn="l"/>
              </a:tabLst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curve	</a:t>
            </a:r>
            <a:r>
              <a:rPr sz="1300" b="1" spc="20" dirty="0">
                <a:latin typeface="Segoe Print"/>
                <a:cs typeface="Segoe Print"/>
              </a:rPr>
              <a:t>m=m</a:t>
            </a:r>
            <a:r>
              <a:rPr sz="1350" b="1" spc="30" baseline="-15432" dirty="0">
                <a:latin typeface="Segoe Print"/>
                <a:cs typeface="Segoe Print"/>
              </a:rPr>
              <a:t>1</a:t>
            </a:r>
            <a:r>
              <a:rPr sz="1300" b="1" spc="20" dirty="0">
                <a:latin typeface="Segoe Print"/>
                <a:cs typeface="Segoe Print"/>
              </a:rPr>
              <a:t>=3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(parallel)</a:t>
            </a:r>
            <a:endParaRPr sz="1300">
              <a:latin typeface="Segoe Print"/>
              <a:cs typeface="Segoe Print"/>
            </a:endParaRPr>
          </a:p>
          <a:p>
            <a:pPr marL="12700" marR="3027680">
              <a:lnSpc>
                <a:spcPct val="218500"/>
              </a:lnSpc>
              <a:spcBef>
                <a:spcPts val="50"/>
              </a:spcBef>
              <a:tabLst>
                <a:tab pos="1408430" algn="l"/>
                <a:tab pos="2338705" algn="l"/>
              </a:tabLst>
            </a:pPr>
            <a:r>
              <a:rPr sz="1300" b="1" spc="-5" dirty="0">
                <a:latin typeface="Segoe Print"/>
                <a:cs typeface="Segoe Print"/>
              </a:rPr>
              <a:t>m</a:t>
            </a:r>
            <a:r>
              <a:rPr sz="1300" b="1" dirty="0">
                <a:latin typeface="Segoe Print"/>
                <a:cs typeface="Segoe Print"/>
              </a:rPr>
              <a:t>=</a:t>
            </a:r>
            <a:r>
              <a:rPr sz="1300" b="1" spc="-10" dirty="0">
                <a:latin typeface="Segoe Print"/>
                <a:cs typeface="Segoe Print"/>
              </a:rPr>
              <a:t>f</a:t>
            </a:r>
            <a:r>
              <a:rPr sz="1350" b="1" spc="82" baseline="49382" dirty="0">
                <a:latin typeface="Segoe Print"/>
                <a:cs typeface="Segoe Print"/>
              </a:rPr>
              <a:t>'</a:t>
            </a:r>
            <a:r>
              <a:rPr sz="1950" b="1" spc="367" baseline="2136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4x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dirty="0">
                <a:latin typeface="Cambria Math"/>
                <a:cs typeface="Cambria Math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4x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3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dirty="0">
                <a:latin typeface="Cambria Math"/>
                <a:cs typeface="Cambria Math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300" b="1" spc="5" dirty="0">
                <a:latin typeface="Cambria Math"/>
                <a:cs typeface="Cambria Math"/>
              </a:rPr>
              <a:t>⇒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1 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point is</a:t>
            </a:r>
            <a:r>
              <a:rPr sz="1950" b="1" spc="5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1,1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 of tangent line with m=3 </a:t>
            </a:r>
            <a:r>
              <a:rPr sz="1300" b="1" spc="-10" dirty="0">
                <a:latin typeface="Segoe Print"/>
                <a:cs typeface="Segoe Print"/>
              </a:rPr>
              <a:t>and point</a:t>
            </a:r>
            <a:r>
              <a:rPr sz="1950" b="1" spc="19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1,1</a:t>
            </a:r>
            <a:r>
              <a:rPr sz="1950" b="1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1957705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y-1=3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x-1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spc="2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y=3x-2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97865" y="5451474"/>
            <a:ext cx="2033142" cy="2360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79195" y="5947028"/>
            <a:ext cx="6056630" cy="2549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Sometimes</a:t>
            </a:r>
            <a:r>
              <a:rPr sz="1300" b="1" spc="2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functions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are</a:t>
            </a:r>
            <a:r>
              <a:rPr sz="1300" b="1" spc="20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given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not</a:t>
            </a:r>
            <a:r>
              <a:rPr sz="1300" b="1" spc="1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in</a:t>
            </a:r>
            <a:r>
              <a:rPr sz="1300" b="1" spc="20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form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y=f (x)</a:t>
            </a:r>
            <a:r>
              <a:rPr sz="1300" b="1" spc="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but</a:t>
            </a:r>
            <a:r>
              <a:rPr sz="1300" b="1" spc="19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in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more</a:t>
            </a:r>
            <a:endParaRPr sz="1300">
              <a:latin typeface="Segoe Print"/>
              <a:cs typeface="Segoe Print"/>
            </a:endParaRPr>
          </a:p>
          <a:p>
            <a:pPr marL="12700" marR="8255" algn="just">
              <a:lnSpc>
                <a:spcPct val="220600"/>
              </a:lnSpc>
            </a:pPr>
            <a:r>
              <a:rPr sz="1300" b="1" spc="-5" dirty="0">
                <a:latin typeface="Segoe Print"/>
                <a:cs typeface="Segoe Print"/>
              </a:rPr>
              <a:t>complicated form in </a:t>
            </a:r>
            <a:r>
              <a:rPr sz="1300" b="1" spc="-10" dirty="0">
                <a:latin typeface="Segoe Print"/>
                <a:cs typeface="Segoe Print"/>
              </a:rPr>
              <a:t>which </a:t>
            </a:r>
            <a:r>
              <a:rPr sz="1300" b="1" spc="-5" dirty="0">
                <a:latin typeface="Segoe Print"/>
                <a:cs typeface="Segoe Print"/>
              </a:rPr>
              <a:t>it is difficult or impossible to express y  explicitly in </a:t>
            </a:r>
            <a:r>
              <a:rPr sz="1300" b="1" spc="-10" dirty="0">
                <a:latin typeface="Segoe Print"/>
                <a:cs typeface="Segoe Print"/>
              </a:rPr>
              <a:t>terms </a:t>
            </a:r>
            <a:r>
              <a:rPr sz="1300" b="1" spc="-5" dirty="0">
                <a:latin typeface="Segoe Print"/>
                <a:cs typeface="Segoe Print"/>
              </a:rPr>
              <a:t>of x. Such functions are called implicit functions. In  </a:t>
            </a:r>
            <a:r>
              <a:rPr sz="1300" b="1" spc="-10" dirty="0">
                <a:latin typeface="Segoe Print"/>
                <a:cs typeface="Segoe Print"/>
              </a:rPr>
              <a:t>this unit we </a:t>
            </a:r>
            <a:r>
              <a:rPr sz="1300" b="1" spc="-5" dirty="0">
                <a:latin typeface="Segoe Print"/>
                <a:cs typeface="Segoe Print"/>
              </a:rPr>
              <a:t>explain </a:t>
            </a:r>
            <a:r>
              <a:rPr sz="1300" b="1" spc="-10" dirty="0">
                <a:latin typeface="Segoe Print"/>
                <a:cs typeface="Segoe Print"/>
              </a:rPr>
              <a:t>how these </a:t>
            </a:r>
            <a:r>
              <a:rPr sz="1300" b="1" spc="-5" dirty="0">
                <a:latin typeface="Segoe Print"/>
                <a:cs typeface="Segoe Print"/>
              </a:rPr>
              <a:t>can be </a:t>
            </a:r>
            <a:r>
              <a:rPr sz="1300" b="1" spc="-10" dirty="0">
                <a:latin typeface="Segoe Print"/>
                <a:cs typeface="Segoe Print"/>
              </a:rPr>
              <a:t>differentiated </a:t>
            </a:r>
            <a:r>
              <a:rPr sz="1300" b="1" spc="-5" dirty="0">
                <a:latin typeface="Segoe Print"/>
                <a:cs typeface="Segoe Print"/>
              </a:rPr>
              <a:t>using implicit  </a:t>
            </a:r>
            <a:r>
              <a:rPr sz="1300" b="1" spc="-10" dirty="0">
                <a:latin typeface="Segoe Print"/>
                <a:cs typeface="Segoe Print"/>
              </a:rPr>
              <a:t>differentiation.</a:t>
            </a:r>
            <a:endParaRPr sz="1300">
              <a:latin typeface="Segoe Print"/>
              <a:cs typeface="Segoe Print"/>
            </a:endParaRPr>
          </a:p>
          <a:p>
            <a:pPr marL="12700" algn="just">
              <a:lnSpc>
                <a:spcPct val="100000"/>
              </a:lnSpc>
              <a:spcBef>
                <a:spcPts val="1910"/>
              </a:spcBef>
            </a:pPr>
            <a:r>
              <a:rPr sz="2200" b="1" u="heavy" spc="-5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 1 : Find y</a:t>
            </a:r>
            <a:r>
              <a:rPr sz="1350" b="1" spc="-7" baseline="30864" dirty="0">
                <a:latin typeface="Segoe Print"/>
                <a:cs typeface="Segoe Print"/>
              </a:rPr>
              <a:t>' </a:t>
            </a:r>
            <a:r>
              <a:rPr sz="1300" b="1" spc="-5" dirty="0">
                <a:latin typeface="Segoe Print"/>
                <a:cs typeface="Segoe Print"/>
              </a:rPr>
              <a:t>for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equation</a:t>
            </a:r>
            <a:r>
              <a:rPr sz="1300" b="1" spc="-90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+y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=1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9195" y="8695181"/>
            <a:ext cx="3574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Sol. </a:t>
            </a:r>
            <a:r>
              <a:rPr sz="1300" b="1" spc="5" dirty="0">
                <a:latin typeface="Segoe Print"/>
                <a:cs typeface="Segoe Print"/>
              </a:rPr>
              <a:t>x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+y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=1</a:t>
            </a:r>
            <a:r>
              <a:rPr sz="1300" b="1" spc="5" dirty="0">
                <a:latin typeface="Cambria Math"/>
                <a:cs typeface="Cambria Math"/>
              </a:rPr>
              <a:t>⇒</a:t>
            </a:r>
            <a:r>
              <a:rPr sz="1300" b="1" spc="5" dirty="0">
                <a:latin typeface="Segoe Print"/>
                <a:cs typeface="Segoe Print"/>
              </a:rPr>
              <a:t>2x+2yy</a:t>
            </a:r>
            <a:r>
              <a:rPr sz="1350" b="1" spc="7" baseline="30864" dirty="0">
                <a:latin typeface="Segoe Print"/>
                <a:cs typeface="Segoe Print"/>
              </a:rPr>
              <a:t>'</a:t>
            </a:r>
            <a:r>
              <a:rPr sz="1300" b="1" spc="5" dirty="0">
                <a:latin typeface="Segoe Print"/>
                <a:cs typeface="Segoe Print"/>
              </a:rPr>
              <a:t>=0</a:t>
            </a:r>
            <a:r>
              <a:rPr sz="1300" b="1" spc="5" dirty="0">
                <a:latin typeface="Cambria Math"/>
                <a:cs typeface="Cambria Math"/>
              </a:rPr>
              <a:t>⇒</a:t>
            </a:r>
            <a:r>
              <a:rPr sz="1300" b="1" spc="5" dirty="0">
                <a:latin typeface="Segoe Print"/>
                <a:cs typeface="Segoe Print"/>
              </a:rPr>
              <a:t>2yy</a:t>
            </a:r>
            <a:r>
              <a:rPr sz="1350" b="1" spc="7" baseline="30864" dirty="0">
                <a:latin typeface="Segoe Print"/>
                <a:cs typeface="Segoe Print"/>
              </a:rPr>
              <a:t>'</a:t>
            </a:r>
            <a:r>
              <a:rPr sz="1300" b="1" spc="5" dirty="0">
                <a:latin typeface="Segoe Print"/>
                <a:cs typeface="Segoe Print"/>
              </a:rPr>
              <a:t>=-2x</a:t>
            </a:r>
            <a:r>
              <a:rPr sz="1300" b="1" spc="5" dirty="0">
                <a:latin typeface="Cambria Math"/>
                <a:cs typeface="Cambria Math"/>
              </a:rPr>
              <a:t>⇒</a:t>
            </a:r>
            <a:r>
              <a:rPr sz="1300" b="1" spc="5" dirty="0">
                <a:latin typeface="Segoe Print"/>
                <a:cs typeface="Segoe Print"/>
              </a:rPr>
              <a:t>y</a:t>
            </a:r>
            <a:r>
              <a:rPr sz="1350" b="1" spc="7" baseline="30864" dirty="0">
                <a:latin typeface="Segoe Print"/>
                <a:cs typeface="Segoe Print"/>
              </a:rPr>
              <a:t>'</a:t>
            </a:r>
            <a:r>
              <a:rPr sz="1300" b="1" spc="5" dirty="0">
                <a:latin typeface="Segoe Print"/>
                <a:cs typeface="Segoe Print"/>
              </a:rPr>
              <a:t>=</a:t>
            </a:r>
            <a:r>
              <a:rPr sz="1300" b="1" spc="-35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-x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106547" y="9588245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778630" y="9588245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7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79195" y="8768298"/>
            <a:ext cx="6154420" cy="101155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415029">
              <a:lnSpc>
                <a:spcPct val="100000"/>
              </a:lnSpc>
              <a:spcBef>
                <a:spcPts val="395"/>
              </a:spcBef>
            </a:pPr>
            <a:r>
              <a:rPr sz="1300" b="1" spc="-5" dirty="0">
                <a:latin typeface="Segoe Print"/>
                <a:cs typeface="Segoe Print"/>
              </a:rPr>
              <a:t>y</a:t>
            </a:r>
            <a:endParaRPr sz="1300">
              <a:latin typeface="Segoe Print"/>
              <a:cs typeface="Segoe Print"/>
            </a:endParaRPr>
          </a:p>
          <a:p>
            <a:pPr marL="1181735" marR="5080" indent="-1169670">
              <a:lnSpc>
                <a:spcPts val="2940"/>
              </a:lnSpc>
              <a:spcBef>
                <a:spcPts val="350"/>
              </a:spcBef>
            </a:pPr>
            <a:r>
              <a:rPr sz="2200" b="1" u="heavy" spc="-5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</a:t>
            </a:r>
            <a:r>
              <a:rPr sz="1300" b="1" spc="-5" dirty="0">
                <a:latin typeface="Segoe Print"/>
                <a:cs typeface="Segoe Print"/>
              </a:rPr>
              <a:t>Example 2: </a:t>
            </a:r>
            <a:r>
              <a:rPr sz="1300" b="1" dirty="0">
                <a:latin typeface="Segoe Print"/>
                <a:cs typeface="Segoe Print"/>
              </a:rPr>
              <a:t>Find </a:t>
            </a:r>
            <a:r>
              <a:rPr sz="1300" b="1" spc="-5" dirty="0">
                <a:latin typeface="Segoe Print"/>
                <a:cs typeface="Segoe Print"/>
              </a:rPr>
              <a:t>the slopes of </a:t>
            </a:r>
            <a:r>
              <a:rPr sz="1300" b="1" spc="-10" dirty="0">
                <a:latin typeface="Segoe Print"/>
                <a:cs typeface="Segoe Print"/>
              </a:rPr>
              <a:t>the tangent lines </a:t>
            </a:r>
            <a:r>
              <a:rPr sz="1300" b="1" spc="-5" dirty="0">
                <a:latin typeface="Segoe Print"/>
                <a:cs typeface="Segoe Print"/>
              </a:rPr>
              <a:t>to the curve 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+4y</a:t>
            </a:r>
            <a:r>
              <a:rPr sz="1350" b="1" spc="15" baseline="30864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=4  </a:t>
            </a:r>
            <a:r>
              <a:rPr sz="1950" b="1" spc="-7" baseline="4273" dirty="0">
                <a:latin typeface="Segoe Print"/>
                <a:cs typeface="Segoe Print"/>
              </a:rPr>
              <a:t>at the point </a:t>
            </a:r>
            <a:r>
              <a:rPr sz="1950" b="1" spc="15" baseline="4273" dirty="0">
                <a:latin typeface="Segoe Print"/>
                <a:cs typeface="Segoe Print"/>
              </a:rPr>
              <a:t>(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2, -1/</a:t>
            </a:r>
            <a:r>
              <a:rPr sz="1300" b="1" spc="120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2).</a:t>
            </a:r>
            <a:endParaRPr sz="1950" baseline="4273">
              <a:latin typeface="Segoe Print"/>
              <a:cs typeface="Segoe Prin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8272" y="10103172"/>
            <a:ext cx="264795" cy="23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r>
              <a:rPr sz="1400" spc="130" dirty="0">
                <a:latin typeface="Calibri"/>
                <a:cs typeface="Calibri"/>
              </a:rPr>
              <a:t>52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1105</Words>
  <Application>Microsoft Office PowerPoint</Application>
  <PresentationFormat>Custom</PresentationFormat>
  <Paragraphs>270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sultan noori</cp:lastModifiedBy>
  <cp:revision>3</cp:revision>
  <dcterms:created xsi:type="dcterms:W3CDTF">2018-11-19T07:09:27Z</dcterms:created>
  <dcterms:modified xsi:type="dcterms:W3CDTF">2018-11-19T09:29:15Z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PDFMerge! (http://www.pdfmerge.com)</vt:lpwstr>
  </property>
  <property fmtid="{D5CDD505-2E9C-101B-9397-08002B2CF9AE}" pid="4" name="LastSaved">
    <vt:filetime>2018-11-19T00:00:00Z</vt:filetime>
  </property>
</Properties>
</file>